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75" r:id="rId4"/>
    <p:sldId id="260" r:id="rId5"/>
    <p:sldId id="279" r:id="rId6"/>
    <p:sldId id="269" r:id="rId7"/>
    <p:sldId id="270" r:id="rId8"/>
    <p:sldId id="272" r:id="rId9"/>
    <p:sldId id="280" r:id="rId10"/>
    <p:sldId id="259" r:id="rId11"/>
    <p:sldId id="263" r:id="rId12"/>
    <p:sldId id="264" r:id="rId13"/>
    <p:sldId id="265" r:id="rId14"/>
    <p:sldId id="266" r:id="rId15"/>
    <p:sldId id="267" r:id="rId16"/>
    <p:sldId id="281" r:id="rId17"/>
    <p:sldId id="261" r:id="rId18"/>
    <p:sldId id="273" r:id="rId19"/>
    <p:sldId id="282" r:id="rId20"/>
    <p:sldId id="274" r:id="rId21"/>
    <p:sldId id="262" r:id="rId22"/>
    <p:sldId id="283" r:id="rId23"/>
    <p:sldId id="268" r:id="rId24"/>
    <p:sldId id="256"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00" d="100"/>
        <a:sy n="100" d="100"/>
      </p:scale>
      <p:origin x="0" y="0"/>
    </p:cViewPr>
  </p:notesTextViewPr>
  <p:sorterViewPr>
    <p:cViewPr>
      <p:scale>
        <a:sx n="99" d="100"/>
        <a:sy n="9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F7439E-C63A-4CB3-81B3-F95BE6DB3E30}" type="datetimeFigureOut">
              <a:rPr lang="en-US" smtClean="0"/>
              <a:pPr/>
              <a:t>9/13/2011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6F251-1766-42EF-B042-783AFD653382}" type="slidenum">
              <a:rPr lang="en-US" smtClean="0"/>
              <a:pPr/>
              <a:t>‹#›</a:t>
            </a:fld>
            <a:endParaRPr lang="en-US"/>
          </a:p>
        </p:txBody>
      </p:sp>
    </p:spTree>
    <p:extLst>
      <p:ext uri="{BB962C8B-B14F-4D97-AF65-F5344CB8AC3E}">
        <p14:creationId xmlns:p14="http://schemas.microsoft.com/office/powerpoint/2010/main" val="170437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39A65233-2DE2-4067-B000-0C21C9196B14}" type="slidenum">
              <a:rPr lang="en-US"/>
              <a:pPr/>
              <a:t>1</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41A265F-4561-4906-8E78-CBC33D77D228}" type="slidenum">
              <a:rPr lang="en-US"/>
              <a:pPr/>
              <a:t>13</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mtClean="0"/>
              <a:t>Ask participants what they think is wrong with each scenario.</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F6CE35EF-5602-4828-9528-D11BFC2E14C8}" type="slidenum">
              <a:rPr lang="en-US"/>
              <a:pPr/>
              <a:t>14</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marL="228600" indent="-228600" eaLnBrk="1" hangingPunct="1"/>
            <a:r>
              <a:rPr lang="en-US" smtClean="0"/>
              <a:t>What is compelling about each of these sustainability strategies?</a:t>
            </a:r>
          </a:p>
          <a:p>
            <a:pPr marL="228600" indent="-228600" eaLnBrk="1" hangingPunct="1"/>
            <a:endParaRPr lang="en-US" smtClean="0"/>
          </a:p>
          <a:p>
            <a:pPr marL="228600" indent="-228600" eaLnBrk="1" hangingPunct="1">
              <a:buFontTx/>
              <a:buAutoNum type="arabicPeriod"/>
            </a:pPr>
            <a:r>
              <a:rPr lang="en-US" smtClean="0"/>
              <a:t>This applicant has identified a specific federal program that they are currently ineligible to apply for, but that they will be able to solicit once our funding allows them to build the necessary track record and infrastructure.  The more specific you can be about the government funding streams you will be pursuing, the better.  Federal grants typically last longer than those from private foundations (up to five years) and are much more likely to be renewable.  If this strategy works, it will provide a sustained capacity that will remain in the community well beyond the terms of our grant.</a:t>
            </a:r>
          </a:p>
          <a:p>
            <a:pPr marL="228600" indent="-228600" eaLnBrk="1" hangingPunct="1">
              <a:buFontTx/>
              <a:buAutoNum type="arabicPeriod"/>
            </a:pPr>
            <a:r>
              <a:rPr lang="en-US" smtClean="0"/>
              <a:t>All too often, we see community-based organizations live grant-to-grant, which compromises strategic planning, staff stability and confidence in their longevity.  Private individuals give 81% of the philanthropic dollars in the U.S., while foundations give just 11%.  Organizations that develop a broad, diverse funding base that relies primarily on individual donors are more likely to succeed in the long term.  Individuals are also much more likely to not attach programmatic restrictions to their gifts, and if properly cultivated could lead to estate gifts down the road.</a:t>
            </a:r>
          </a:p>
          <a:p>
            <a:pPr marL="228600" indent="-228600" eaLnBrk="1" hangingPunct="1">
              <a:buFontTx/>
              <a:buAutoNum type="arabicPeriod"/>
            </a:pPr>
            <a:r>
              <a:rPr lang="en-US" smtClean="0"/>
              <a:t>Ultimately, our hope is to get policy makers to accept their responsibility for public health, and the concomitant funding that requires.  Private philanthropy is a poor substitute for public commitment – if public policy makers start trying to offload their responsibilities onto private grantmakers, nobody wins.  A growing number of private foundations are recognizing the importance of policy advocacy, and are growing more comfortable funding organizations that do this work.  Please be as specific as possible about how you aim to achieve your advocacy goals.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B739562-58F2-4F4D-93BE-2A36F2C9DC33}" type="slidenum">
              <a:rPr lang="en-US"/>
              <a:pPr/>
              <a:t>17</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t>This is your first step in the cultivation process. Take the time to research your prospect before you call.  This will save you time, and demonstrate to the program staff that you are considerate of their time.  Try to determine:</a:t>
            </a:r>
          </a:p>
          <a:p>
            <a:pPr eaLnBrk="1" hangingPunct="1">
              <a:buFontTx/>
              <a:buChar char="•"/>
            </a:pPr>
            <a:r>
              <a:rPr lang="en-US" smtClean="0"/>
              <a:t>Their giving interests;</a:t>
            </a:r>
          </a:p>
          <a:p>
            <a:pPr eaLnBrk="1" hangingPunct="1">
              <a:buFontTx/>
              <a:buChar char="•"/>
            </a:pPr>
            <a:r>
              <a:rPr lang="en-US" smtClean="0"/>
              <a:t>Their typical grant range;</a:t>
            </a:r>
          </a:p>
          <a:p>
            <a:pPr eaLnBrk="1" hangingPunct="1">
              <a:buFontTx/>
              <a:buChar char="•"/>
            </a:pPr>
            <a:r>
              <a:rPr lang="en-US" smtClean="0"/>
              <a:t>The key personnel;</a:t>
            </a:r>
          </a:p>
          <a:p>
            <a:pPr eaLnBrk="1" hangingPunct="1">
              <a:buFontTx/>
              <a:buChar char="•"/>
            </a:pPr>
            <a:r>
              <a:rPr lang="en-US" smtClean="0"/>
              <a:t>Whether or not they accept unsolicited proposals.</a:t>
            </a:r>
          </a:p>
          <a:p>
            <a:pPr eaLnBrk="1" hangingPunct="1"/>
            <a:r>
              <a:rPr lang="en-US" smtClean="0"/>
              <a:t>Define what you want to get out of the conversation before you make the call.  While you may like to wax on about the wonders of your program, please be prepared to get to the point within five minutes.  What questions do you have that cannot be answered by their web site, annual report, or other printed materials?  What would you like to be the next step with this foundation?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smtClean="0"/>
              <a:t>GRANT DEVELOPMENT -- Where Is The Money &amp; How Do We Get It?</a:t>
            </a:r>
          </a:p>
        </p:txBody>
      </p:sp>
      <p:sp>
        <p:nvSpPr>
          <p:cNvPr id="18435" name="Rectangle 3"/>
          <p:cNvSpPr>
            <a:spLocks noGrp="1" noChangeArrowheads="1"/>
          </p:cNvSpPr>
          <p:nvPr>
            <p:ph type="dt" sz="quarter" idx="1"/>
          </p:nvPr>
        </p:nvSpPr>
        <p:spPr>
          <a:noFill/>
        </p:spPr>
        <p:txBody>
          <a:bodyPr/>
          <a:lstStyle/>
          <a:p>
            <a:r>
              <a:rPr lang="en-US" smtClean="0"/>
              <a:t>May 15-16, 2003</a:t>
            </a:r>
          </a:p>
        </p:txBody>
      </p:sp>
      <p:sp>
        <p:nvSpPr>
          <p:cNvPr id="18436" name="Rectangle 6"/>
          <p:cNvSpPr>
            <a:spLocks noGrp="1" noChangeArrowheads="1"/>
          </p:cNvSpPr>
          <p:nvPr>
            <p:ph type="ftr" sz="quarter" idx="4"/>
          </p:nvPr>
        </p:nvSpPr>
        <p:spPr>
          <a:noFill/>
        </p:spPr>
        <p:txBody>
          <a:bodyPr/>
          <a:lstStyle/>
          <a:p>
            <a:r>
              <a:rPr lang="en-US" smtClean="0"/>
              <a:t>Faciltators: Betsy Hunter &amp; Terry Gunnell</a:t>
            </a:r>
          </a:p>
        </p:txBody>
      </p:sp>
      <p:sp>
        <p:nvSpPr>
          <p:cNvPr id="18437" name="Rectangle 7"/>
          <p:cNvSpPr>
            <a:spLocks noGrp="1" noChangeArrowheads="1"/>
          </p:cNvSpPr>
          <p:nvPr>
            <p:ph type="sldNum" sz="quarter" idx="5"/>
          </p:nvPr>
        </p:nvSpPr>
        <p:spPr>
          <a:noFill/>
        </p:spPr>
        <p:txBody>
          <a:bodyPr/>
          <a:lstStyle/>
          <a:p>
            <a:fld id="{2505E0FF-C788-4F49-B5CE-3DC3596C04B8}" type="slidenum">
              <a:rPr lang="en-US" smtClean="0"/>
              <a:pPr/>
              <a:t>18</a:t>
            </a:fld>
            <a:endParaRPr lang="en-US" smtClean="0"/>
          </a:p>
        </p:txBody>
      </p:sp>
      <p:sp>
        <p:nvSpPr>
          <p:cNvPr id="18438" name="Rectangle 2"/>
          <p:cNvSpPr>
            <a:spLocks noGrp="1" noRot="1" noChangeAspect="1" noChangeArrowheads="1" noTextEdit="1"/>
          </p:cNvSpPr>
          <p:nvPr>
            <p:ph type="sldImg"/>
          </p:nvPr>
        </p:nvSpPr>
        <p:spPr>
          <a:xfrm>
            <a:off x="1133475" y="674688"/>
            <a:ext cx="4597400" cy="3448050"/>
          </a:xfrm>
          <a:ln/>
        </p:spPr>
      </p:sp>
      <p:sp>
        <p:nvSpPr>
          <p:cNvPr id="18439" name="Text Box 3"/>
          <p:cNvSpPr txBox="1">
            <a:spLocks noChangeArrowheads="1"/>
          </p:cNvSpPr>
          <p:nvPr/>
        </p:nvSpPr>
        <p:spPr bwMode="auto">
          <a:xfrm>
            <a:off x="380308" y="4634630"/>
            <a:ext cx="6021013" cy="4389268"/>
          </a:xfrm>
          <a:prstGeom prst="rect">
            <a:avLst/>
          </a:prstGeom>
          <a:noFill/>
          <a:ln w="9525">
            <a:noFill/>
            <a:miter lim="800000"/>
            <a:headEnd/>
            <a:tailEnd/>
          </a:ln>
        </p:spPr>
        <p:txBody>
          <a:bodyPr lIns="92129" tIns="46064" rIns="92129" bIns="46064">
            <a:spAutoFit/>
          </a:bodyPr>
          <a:lstStyle/>
          <a:p>
            <a:pPr defTabSz="921920">
              <a:lnSpc>
                <a:spcPct val="130000"/>
              </a:lnSpc>
            </a:pPr>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smtClean="0"/>
              <a:t>GRANT DEVELOPMENT -- Where Is The Money &amp; How Do We Get It?</a:t>
            </a:r>
          </a:p>
        </p:txBody>
      </p:sp>
      <p:sp>
        <p:nvSpPr>
          <p:cNvPr id="19459" name="Rectangle 3"/>
          <p:cNvSpPr>
            <a:spLocks noGrp="1" noChangeArrowheads="1"/>
          </p:cNvSpPr>
          <p:nvPr>
            <p:ph type="dt" sz="quarter" idx="1"/>
          </p:nvPr>
        </p:nvSpPr>
        <p:spPr>
          <a:noFill/>
        </p:spPr>
        <p:txBody>
          <a:bodyPr/>
          <a:lstStyle/>
          <a:p>
            <a:r>
              <a:rPr lang="en-US" smtClean="0"/>
              <a:t>May 15-16, 2003</a:t>
            </a:r>
          </a:p>
        </p:txBody>
      </p:sp>
      <p:sp>
        <p:nvSpPr>
          <p:cNvPr id="19460" name="Rectangle 6"/>
          <p:cNvSpPr>
            <a:spLocks noGrp="1" noChangeArrowheads="1"/>
          </p:cNvSpPr>
          <p:nvPr>
            <p:ph type="ftr" sz="quarter" idx="4"/>
          </p:nvPr>
        </p:nvSpPr>
        <p:spPr>
          <a:noFill/>
        </p:spPr>
        <p:txBody>
          <a:bodyPr/>
          <a:lstStyle/>
          <a:p>
            <a:r>
              <a:rPr lang="en-US" smtClean="0"/>
              <a:t>Faciltators: Betsy Hunter &amp; Terry Gunnell</a:t>
            </a:r>
          </a:p>
        </p:txBody>
      </p:sp>
      <p:sp>
        <p:nvSpPr>
          <p:cNvPr id="19461" name="Rectangle 7"/>
          <p:cNvSpPr>
            <a:spLocks noGrp="1" noChangeArrowheads="1"/>
          </p:cNvSpPr>
          <p:nvPr>
            <p:ph type="sldNum" sz="quarter" idx="5"/>
          </p:nvPr>
        </p:nvSpPr>
        <p:spPr>
          <a:noFill/>
        </p:spPr>
        <p:txBody>
          <a:bodyPr/>
          <a:lstStyle/>
          <a:p>
            <a:fld id="{068E800B-89E7-44B3-9224-FF9F569E2B88}" type="slidenum">
              <a:rPr lang="en-US" smtClean="0"/>
              <a:pPr/>
              <a:t>20</a:t>
            </a:fld>
            <a:endParaRPr lang="en-US" smtClean="0"/>
          </a:p>
        </p:txBody>
      </p:sp>
      <p:sp>
        <p:nvSpPr>
          <p:cNvPr id="19462" name="Rectangle 2"/>
          <p:cNvSpPr>
            <a:spLocks noGrp="1" noRot="1" noChangeAspect="1" noChangeArrowheads="1" noTextEdit="1"/>
          </p:cNvSpPr>
          <p:nvPr>
            <p:ph type="sldImg"/>
          </p:nvPr>
        </p:nvSpPr>
        <p:spPr>
          <a:xfrm>
            <a:off x="1133475" y="674688"/>
            <a:ext cx="4597400" cy="3448050"/>
          </a:xfrm>
          <a:ln/>
        </p:spPr>
      </p:sp>
      <p:sp>
        <p:nvSpPr>
          <p:cNvPr id="19463" name="Text Box 3"/>
          <p:cNvSpPr txBox="1">
            <a:spLocks noChangeArrowheads="1"/>
          </p:cNvSpPr>
          <p:nvPr/>
        </p:nvSpPr>
        <p:spPr bwMode="auto">
          <a:xfrm>
            <a:off x="380308" y="4634630"/>
            <a:ext cx="6021013" cy="4389268"/>
          </a:xfrm>
          <a:prstGeom prst="rect">
            <a:avLst/>
          </a:prstGeom>
          <a:noFill/>
          <a:ln w="9525">
            <a:noFill/>
            <a:miter lim="800000"/>
            <a:headEnd/>
            <a:tailEnd/>
          </a:ln>
        </p:spPr>
        <p:txBody>
          <a:bodyPr lIns="92129" tIns="46064" rIns="92129" bIns="46064">
            <a:spAutoFit/>
          </a:bodyPr>
          <a:lstStyle/>
          <a:p>
            <a:pPr defTabSz="921920">
              <a:lnSpc>
                <a:spcPct val="130000"/>
              </a:lnSpc>
            </a:pPr>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41C480F-1343-41F9-B9A4-95A5EFE7EE23}" type="slidenum">
              <a:rPr lang="en-US"/>
              <a:pPr/>
              <a:t>21</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mtClean="0"/>
              <a:t>Few things frustrate a program officer more than when he or she provides advice as to what components should be in a competitive proposal, and the grantseeker ignores them.  If you seek such advice, be prepared to use it.</a:t>
            </a:r>
          </a:p>
          <a:p>
            <a:pPr eaLnBrk="1" hangingPunct="1"/>
            <a:endParaRPr lang="en-US" smtClean="0"/>
          </a:p>
          <a:p>
            <a:pPr eaLnBrk="1" hangingPunct="1"/>
            <a:r>
              <a:rPr lang="en-US" smtClean="0"/>
              <a:t>Site visits can be productive, but they do not make sense for every type of project or organization.  Typically, site visits are worthwhile if you have something to show or demonstrate that cannot be conveyed over the phone (potentially a conference call) or via the written word.  For example, if you are developing an innovative new method of service delivery, have a new facility, want the program staff to meet a beneficiary of the service you provide, witness some sort of instructional session, meet community partners, etc.  However, if most of what you are asking the foundation to fund involves coordination of agencies, gathering and analyzing data, or other activities that involve sitting at a desk, a site visit loses some relevance.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7E14251F-8A74-429C-8132-433D6B8CCE8A}" type="slidenum">
              <a:rPr lang="en-US"/>
              <a:pPr/>
              <a:t>23</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smtClean="0"/>
              <a:t>These sound like no-brainers, but you would be surprised at how many organizations do not do even basic stewardship activities.  </a:t>
            </a:r>
          </a:p>
          <a:p>
            <a:pPr eaLnBrk="1" hangingPunct="1"/>
            <a:endParaRPr lang="en-US" smtClean="0"/>
          </a:p>
          <a:p>
            <a:pPr eaLnBrk="1" hangingPunct="1"/>
            <a:r>
              <a:rPr lang="en-US" smtClean="0"/>
              <a:t>Sharing what you’ve accomplished with your last grant is the first step toward cultivation for the next proposal.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2819E8A-4E95-4858-9E97-F83B4FC2E32F}" type="slidenum">
              <a:rPr lang="en-US"/>
              <a:pPr/>
              <a:t>2</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marL="228600" indent="-228600" eaLnBrk="1" hangingPunct="1"/>
            <a:r>
              <a:rPr lang="en-US" b="1" smtClean="0"/>
              <a:t>Questions for Audience:</a:t>
            </a:r>
            <a:endParaRPr lang="en-US" smtClean="0"/>
          </a:p>
          <a:p>
            <a:pPr marL="228600" indent="-228600" eaLnBrk="1" hangingPunct="1"/>
            <a:endParaRPr lang="en-US" smtClean="0"/>
          </a:p>
          <a:p>
            <a:pPr marL="228600" indent="-228600" eaLnBrk="1" hangingPunct="1">
              <a:buFontTx/>
              <a:buAutoNum type="arabicPeriod"/>
            </a:pPr>
            <a:r>
              <a:rPr lang="en-US" smtClean="0"/>
              <a:t>Whom do you represent?  County health departments, non-profit organizations, school districts, state DHS, parks &amp; rec departments, others?</a:t>
            </a:r>
          </a:p>
          <a:p>
            <a:pPr marL="228600" indent="-228600" eaLnBrk="1" hangingPunct="1">
              <a:buFontTx/>
              <a:buAutoNum type="arabicPeriod"/>
            </a:pPr>
            <a:r>
              <a:rPr lang="en-US" smtClean="0"/>
              <a:t>If “other,” please identify.</a:t>
            </a:r>
          </a:p>
          <a:p>
            <a:pPr marL="228600" indent="-228600" eaLnBrk="1" hangingPunct="1">
              <a:buFontTx/>
              <a:buAutoNum type="arabicPeriod"/>
            </a:pPr>
            <a:r>
              <a:rPr lang="en-US" smtClean="0"/>
              <a:t>What do you hope to learn in this session?  Are there objectives that should be added to this list?  Objectives that can be overlooked?	</a:t>
            </a:r>
          </a:p>
          <a:p>
            <a:pPr marL="228600" indent="-228600" eaLnBrk="1" hangingPunct="1">
              <a:buFontTx/>
              <a:buAutoNum type="arabicPeriod"/>
            </a:pPr>
            <a:r>
              <a:rPr lang="en-US" smtClean="0"/>
              <a:t>Raise your hand if you have submitted at least one grant proposal to a private foundation or trust in the past year.  Keep them raised if your proposal was funded.</a:t>
            </a:r>
          </a:p>
          <a:p>
            <a:pPr marL="228600" indent="-228600" eaLnBrk="1" hangingPunct="1">
              <a:buFontTx/>
              <a:buAutoNum type="arabicPeriod"/>
            </a:pPr>
            <a:r>
              <a:rPr lang="en-US" smtClean="0"/>
              <a:t>Raise your hand if you are looking to supplement government funding with private funding, or launch a new initiative with private funding.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5CFA33E-25BF-4287-A349-F2D6E8FCCD5A}" type="slidenum">
              <a:rPr lang="en-US"/>
              <a:pPr/>
              <a:t>4</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smtClean="0"/>
              <a:t>Before I suggest some channels, I’d like to learn from you how you have identified private foundations and trusts that may be good candidates to support your programs. </a:t>
            </a:r>
          </a:p>
          <a:p>
            <a:pPr eaLnBrk="1" hangingPunct="1"/>
            <a:endParaRPr lang="en-US" smtClean="0"/>
          </a:p>
          <a:p>
            <a:pPr eaLnBrk="1" hangingPunct="1"/>
            <a:r>
              <a:rPr lang="en-US" smtClean="0"/>
              <a:t>Access to the foundation databooks and the Foundation Center can usually be found at most public libraries.</a:t>
            </a:r>
          </a:p>
          <a:p>
            <a:pPr eaLnBrk="1" hangingPunct="1"/>
            <a:endParaRPr lang="en-US" smtClean="0"/>
          </a:p>
          <a:p>
            <a:pPr eaLnBrk="1" hangingPunct="1"/>
            <a:r>
              <a:rPr lang="en-US" smtClean="0"/>
              <a:t>All of these channels have limitations.  For example, keyword searches using any of the on-line services can produce results that may have little relevance to your needs.  Word of mouth can usually produce more detailed and intimate portraits of a funder’s priorities and practices, but can also be unreliable.  What, then, is the best source of information?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smtClean="0"/>
              <a:t>GRANT DEVELOPMENT -- Where Is The Money &amp; How Do We Get It?</a:t>
            </a:r>
          </a:p>
        </p:txBody>
      </p:sp>
      <p:sp>
        <p:nvSpPr>
          <p:cNvPr id="14339" name="Rectangle 3"/>
          <p:cNvSpPr>
            <a:spLocks noGrp="1" noChangeArrowheads="1"/>
          </p:cNvSpPr>
          <p:nvPr>
            <p:ph type="dt" sz="quarter" idx="1"/>
          </p:nvPr>
        </p:nvSpPr>
        <p:spPr>
          <a:noFill/>
        </p:spPr>
        <p:txBody>
          <a:bodyPr/>
          <a:lstStyle/>
          <a:p>
            <a:r>
              <a:rPr lang="en-US" smtClean="0"/>
              <a:t>May 15-16, 2003</a:t>
            </a:r>
          </a:p>
        </p:txBody>
      </p:sp>
      <p:sp>
        <p:nvSpPr>
          <p:cNvPr id="14340" name="Rectangle 6"/>
          <p:cNvSpPr>
            <a:spLocks noGrp="1" noChangeArrowheads="1"/>
          </p:cNvSpPr>
          <p:nvPr>
            <p:ph type="ftr" sz="quarter" idx="4"/>
          </p:nvPr>
        </p:nvSpPr>
        <p:spPr>
          <a:noFill/>
        </p:spPr>
        <p:txBody>
          <a:bodyPr/>
          <a:lstStyle/>
          <a:p>
            <a:r>
              <a:rPr lang="en-US" smtClean="0"/>
              <a:t>Faciltators: Betsy Hunter &amp; Terry Gunnell</a:t>
            </a:r>
          </a:p>
        </p:txBody>
      </p:sp>
      <p:sp>
        <p:nvSpPr>
          <p:cNvPr id="14341" name="Rectangle 7"/>
          <p:cNvSpPr>
            <a:spLocks noGrp="1" noChangeArrowheads="1"/>
          </p:cNvSpPr>
          <p:nvPr>
            <p:ph type="sldNum" sz="quarter" idx="5"/>
          </p:nvPr>
        </p:nvSpPr>
        <p:spPr>
          <a:noFill/>
        </p:spPr>
        <p:txBody>
          <a:bodyPr/>
          <a:lstStyle/>
          <a:p>
            <a:fld id="{CF92CD67-A72F-46F9-8528-9675FAC16B8D}" type="slidenum">
              <a:rPr lang="en-US" smtClean="0"/>
              <a:pPr/>
              <a:t>6</a:t>
            </a:fld>
            <a:endParaRPr lang="en-US" smtClean="0"/>
          </a:p>
        </p:txBody>
      </p:sp>
      <p:sp>
        <p:nvSpPr>
          <p:cNvPr id="14342" name="Rectangle 2"/>
          <p:cNvSpPr>
            <a:spLocks noGrp="1" noRot="1" noChangeAspect="1" noChangeArrowheads="1" noTextEdit="1"/>
          </p:cNvSpPr>
          <p:nvPr>
            <p:ph type="sldImg"/>
          </p:nvPr>
        </p:nvSpPr>
        <p:spPr>
          <a:ln/>
        </p:spPr>
      </p:sp>
      <p:sp>
        <p:nvSpPr>
          <p:cNvPr id="14343" name="Text Box 4"/>
          <p:cNvSpPr txBox="1">
            <a:spLocks noChangeArrowheads="1"/>
          </p:cNvSpPr>
          <p:nvPr/>
        </p:nvSpPr>
        <p:spPr bwMode="auto">
          <a:xfrm>
            <a:off x="380308" y="4634630"/>
            <a:ext cx="6021013" cy="4389268"/>
          </a:xfrm>
          <a:prstGeom prst="rect">
            <a:avLst/>
          </a:prstGeom>
          <a:noFill/>
          <a:ln w="9525">
            <a:noFill/>
            <a:miter lim="800000"/>
            <a:headEnd/>
            <a:tailEnd/>
          </a:ln>
        </p:spPr>
        <p:txBody>
          <a:bodyPr lIns="92129" tIns="46064" rIns="92129" bIns="46064">
            <a:spAutoFit/>
          </a:bodyPr>
          <a:lstStyle/>
          <a:p>
            <a:pPr defTabSz="921920">
              <a:lnSpc>
                <a:spcPct val="130000"/>
              </a:lnSpc>
            </a:pPr>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p:spPr>
        <p:txBody>
          <a:bodyPr/>
          <a:lstStyle/>
          <a:p>
            <a:r>
              <a:rPr lang="en-US" smtClean="0"/>
              <a:t>GRANT DEVELOPMENT -- Where Is The Money &amp; How Do We Get It?</a:t>
            </a:r>
          </a:p>
        </p:txBody>
      </p:sp>
      <p:sp>
        <p:nvSpPr>
          <p:cNvPr id="15363" name="Rectangle 3"/>
          <p:cNvSpPr>
            <a:spLocks noGrp="1" noChangeArrowheads="1"/>
          </p:cNvSpPr>
          <p:nvPr>
            <p:ph type="dt" sz="quarter" idx="1"/>
          </p:nvPr>
        </p:nvSpPr>
        <p:spPr>
          <a:noFill/>
        </p:spPr>
        <p:txBody>
          <a:bodyPr/>
          <a:lstStyle/>
          <a:p>
            <a:r>
              <a:rPr lang="en-US" smtClean="0"/>
              <a:t>May 15-16, 2003</a:t>
            </a:r>
          </a:p>
        </p:txBody>
      </p:sp>
      <p:sp>
        <p:nvSpPr>
          <p:cNvPr id="15364" name="Rectangle 6"/>
          <p:cNvSpPr>
            <a:spLocks noGrp="1" noChangeArrowheads="1"/>
          </p:cNvSpPr>
          <p:nvPr>
            <p:ph type="ftr" sz="quarter" idx="4"/>
          </p:nvPr>
        </p:nvSpPr>
        <p:spPr>
          <a:noFill/>
        </p:spPr>
        <p:txBody>
          <a:bodyPr/>
          <a:lstStyle/>
          <a:p>
            <a:r>
              <a:rPr lang="en-US" smtClean="0"/>
              <a:t>Faciltators: Betsy Hunter &amp; Terry Gunnell</a:t>
            </a:r>
          </a:p>
        </p:txBody>
      </p:sp>
      <p:sp>
        <p:nvSpPr>
          <p:cNvPr id="15365" name="Rectangle 7"/>
          <p:cNvSpPr>
            <a:spLocks noGrp="1" noChangeArrowheads="1"/>
          </p:cNvSpPr>
          <p:nvPr>
            <p:ph type="sldNum" sz="quarter" idx="5"/>
          </p:nvPr>
        </p:nvSpPr>
        <p:spPr>
          <a:noFill/>
        </p:spPr>
        <p:txBody>
          <a:bodyPr/>
          <a:lstStyle/>
          <a:p>
            <a:fld id="{C36A81C7-6DE3-4815-86CD-E7A41E822834}" type="slidenum">
              <a:rPr lang="en-US" smtClean="0"/>
              <a:pPr/>
              <a:t>7</a:t>
            </a:fld>
            <a:endParaRPr lang="en-US" smtClean="0"/>
          </a:p>
        </p:txBody>
      </p:sp>
      <p:sp>
        <p:nvSpPr>
          <p:cNvPr id="15366" name="Rectangle 2"/>
          <p:cNvSpPr>
            <a:spLocks noGrp="1" noRot="1" noChangeAspect="1" noChangeArrowheads="1" noTextEdit="1"/>
          </p:cNvSpPr>
          <p:nvPr>
            <p:ph type="sldImg"/>
          </p:nvPr>
        </p:nvSpPr>
        <p:spPr>
          <a:ln/>
        </p:spPr>
      </p:sp>
      <p:sp>
        <p:nvSpPr>
          <p:cNvPr id="15367" name="Text Box 3"/>
          <p:cNvSpPr txBox="1">
            <a:spLocks noChangeArrowheads="1"/>
          </p:cNvSpPr>
          <p:nvPr/>
        </p:nvSpPr>
        <p:spPr bwMode="auto">
          <a:xfrm>
            <a:off x="380308" y="4634630"/>
            <a:ext cx="6021013" cy="4389268"/>
          </a:xfrm>
          <a:prstGeom prst="rect">
            <a:avLst/>
          </a:prstGeom>
          <a:noFill/>
          <a:ln w="9525">
            <a:noFill/>
            <a:miter lim="800000"/>
            <a:headEnd/>
            <a:tailEnd/>
          </a:ln>
        </p:spPr>
        <p:txBody>
          <a:bodyPr lIns="92129" tIns="46064" rIns="92129" bIns="46064">
            <a:spAutoFit/>
          </a:bodyPr>
          <a:lstStyle/>
          <a:p>
            <a:pPr defTabSz="921920">
              <a:lnSpc>
                <a:spcPct val="130000"/>
              </a:lnSpc>
            </a:pPr>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r>
              <a:rPr lang="en-US" smtClean="0"/>
              <a:t>GRANT DEVELOPMENT -- Where Is The Money &amp; How Do We Get It?</a:t>
            </a:r>
          </a:p>
        </p:txBody>
      </p:sp>
      <p:sp>
        <p:nvSpPr>
          <p:cNvPr id="17411" name="Rectangle 3"/>
          <p:cNvSpPr>
            <a:spLocks noGrp="1" noChangeArrowheads="1"/>
          </p:cNvSpPr>
          <p:nvPr>
            <p:ph type="dt" sz="quarter" idx="1"/>
          </p:nvPr>
        </p:nvSpPr>
        <p:spPr>
          <a:noFill/>
        </p:spPr>
        <p:txBody>
          <a:bodyPr/>
          <a:lstStyle/>
          <a:p>
            <a:r>
              <a:rPr lang="en-US" smtClean="0"/>
              <a:t>May 15-16, 2003</a:t>
            </a:r>
          </a:p>
        </p:txBody>
      </p:sp>
      <p:sp>
        <p:nvSpPr>
          <p:cNvPr id="17412" name="Rectangle 6"/>
          <p:cNvSpPr>
            <a:spLocks noGrp="1" noChangeArrowheads="1"/>
          </p:cNvSpPr>
          <p:nvPr>
            <p:ph type="ftr" sz="quarter" idx="4"/>
          </p:nvPr>
        </p:nvSpPr>
        <p:spPr>
          <a:noFill/>
        </p:spPr>
        <p:txBody>
          <a:bodyPr/>
          <a:lstStyle/>
          <a:p>
            <a:r>
              <a:rPr lang="en-US" smtClean="0"/>
              <a:t>Faciltators: Betsy Hunter &amp; Terry Gunnell</a:t>
            </a:r>
          </a:p>
        </p:txBody>
      </p:sp>
      <p:sp>
        <p:nvSpPr>
          <p:cNvPr id="17413" name="Rectangle 7"/>
          <p:cNvSpPr>
            <a:spLocks noGrp="1" noChangeArrowheads="1"/>
          </p:cNvSpPr>
          <p:nvPr>
            <p:ph type="sldNum" sz="quarter" idx="5"/>
          </p:nvPr>
        </p:nvSpPr>
        <p:spPr>
          <a:noFill/>
        </p:spPr>
        <p:txBody>
          <a:bodyPr/>
          <a:lstStyle/>
          <a:p>
            <a:fld id="{92EBCF72-505B-480F-BF0B-2DAB57E94D64}" type="slidenum">
              <a:rPr lang="en-US" smtClean="0"/>
              <a:pPr/>
              <a:t>8</a:t>
            </a:fld>
            <a:endParaRPr lang="en-US" smtClean="0"/>
          </a:p>
        </p:txBody>
      </p:sp>
      <p:sp>
        <p:nvSpPr>
          <p:cNvPr id="17414" name="Rectangle 2"/>
          <p:cNvSpPr>
            <a:spLocks noGrp="1" noRot="1" noChangeAspect="1" noChangeArrowheads="1" noTextEdit="1"/>
          </p:cNvSpPr>
          <p:nvPr>
            <p:ph type="sldImg"/>
          </p:nvPr>
        </p:nvSpPr>
        <p:spPr>
          <a:ln/>
        </p:spPr>
      </p:sp>
      <p:sp>
        <p:nvSpPr>
          <p:cNvPr id="17415" name="Text Box 3"/>
          <p:cNvSpPr txBox="1">
            <a:spLocks noChangeArrowheads="1"/>
          </p:cNvSpPr>
          <p:nvPr/>
        </p:nvSpPr>
        <p:spPr bwMode="auto">
          <a:xfrm>
            <a:off x="380308" y="4634630"/>
            <a:ext cx="6021013" cy="4389268"/>
          </a:xfrm>
          <a:prstGeom prst="rect">
            <a:avLst/>
          </a:prstGeom>
          <a:noFill/>
          <a:ln w="9525">
            <a:noFill/>
            <a:miter lim="800000"/>
            <a:headEnd/>
            <a:tailEnd/>
          </a:ln>
        </p:spPr>
        <p:txBody>
          <a:bodyPr lIns="92129" tIns="46064" rIns="92129" bIns="46064">
            <a:spAutoFit/>
          </a:bodyPr>
          <a:lstStyle/>
          <a:p>
            <a:pPr defTabSz="921920">
              <a:lnSpc>
                <a:spcPct val="130000"/>
              </a:lnSpc>
            </a:pPr>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E1D2AAE5-295F-41CB-9AEB-00C1E33AA82D}" type="slidenum">
              <a:rPr lang="en-US"/>
              <a:pPr/>
              <a:t>10</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US" smtClean="0"/>
              <a:t>There are very few health-specific funders in the Pacific Northwest.  As the only private foundation in Oregon specifically dedicated to improving community health, we are constantly asked to adopt a wide variety of themes, ranging from oral health, to meth addiction, prenatal care, safety net clinics, rural health, electronic health records, obesity prevention, school-based health centers, reducing health disparities, HIV/AIDS prevention, health education prevention and auto-erotic asphyxiation, to name a few.  OK, that last one was just to see if you’re awake, but you get the point.  We simply can’t support all health programs to the degree we would like.</a:t>
            </a:r>
          </a:p>
          <a:p>
            <a:pPr eaLnBrk="1" hangingPunct="1"/>
            <a:endParaRPr lang="en-US" smtClean="0"/>
          </a:p>
          <a:p>
            <a:pPr eaLnBrk="1" hangingPunct="1"/>
            <a:r>
              <a:rPr lang="en-US" smtClean="0"/>
              <a:t>Thus, we have to think more creatively about how your proposed projects are relevant to the interests of a wider variety of private funders.  Some private grantmakers have priorities such as education, citizen involvement, or transforming ineffective public systems that may resonate with the goals of your project.  Cultivating and soliciting these funders will help develop a more diverse and sustainable funding base for your organizations.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B0AD179-B3A6-4FA4-942D-4CC9868E4E1B}" type="slidenum">
              <a:rPr lang="en-US"/>
              <a:pPr/>
              <a:t>11</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smtClean="0"/>
              <a:t>How many of you have heard of Andy Goodman?  Have any of you attended one of his workshops?  Andy used to be a television writer and now applies the time-tested concepts and themes that have made novels, movies and television series successful to helping non-profits be more effective in building support for their programs.  He calls it “Story Telling as Best Practice.”  He usually starts his workshops by telling a story familiar to us all in language that, unfortunately, most health and social service organizations use in their proposals and presentations.  See if you can guess which story I’m talking about.</a:t>
            </a:r>
          </a:p>
          <a:p>
            <a:pPr eaLnBrk="1" hangingPunct="1"/>
            <a:endParaRPr lang="en-US" smtClean="0"/>
          </a:p>
          <a:p>
            <a:pPr eaLnBrk="1" hangingPunct="1"/>
            <a:r>
              <a:rPr lang="en-US" smtClean="0"/>
              <a:t>“An at-risk youth from a blended family in a low-SES Midwest farming community is rendered unconscious during an extreme weather event.  After she awakens, she undertakes a long, hazardous journey to a wealthy, mineral-based city with her canine companion.  Along the way, she is joined by three developmentally-delayed adults, while being pursued by a person of color – green, in this case – and some genetically-modified primates.  She briefly develops a dependence on opium, which, fortunately, is cured by snow.  After exposing the deception of an unelected potentate, the at-risk youth awakens in her bed to find her experiences were the product of deep REM sleep.  She arises with a deepened sense of the importance of family and community.”</a:t>
            </a:r>
          </a:p>
          <a:p>
            <a:pPr eaLnBrk="1" hangingPunct="1"/>
            <a:endParaRPr lang="en-US" smtClean="0"/>
          </a:p>
          <a:p>
            <a:pPr eaLnBrk="1" hangingPunct="1"/>
            <a:r>
              <a:rPr lang="en-US" smtClean="0"/>
              <a:t>None of us would choose to tell the story of the Wizard of Oz in such jargon.  Yet that’s precisely what too many of us do when we tell the story of the programs we run.  We’re going to try to break out of that mould.  What we’re going to do now is take a few minutes to work in teams of 5 to 6 people each.  Once you are in your team, identify the program whose story you want to tell.  Compose one paragraph that will allow you to tell that story within one minute – the typical “elevator pitch.”  You can choose whichever program within your team you feel you can use to craft the best story.  In five minutes, we’ll select a few to read aloud.  Pretend as though everyone who will be listening is in a position to give your program money, if they are sufficiently motivated.</a:t>
            </a:r>
          </a:p>
          <a:p>
            <a:pPr eaLnBrk="1" hangingPunct="1"/>
            <a:endParaRPr lang="en-US" smtClean="0"/>
          </a:p>
          <a:p>
            <a:pPr eaLnBrk="1" hangingPunct="1"/>
            <a:r>
              <a:rPr lang="en-US" smtClean="0"/>
              <a:t>The pros and cons of the anecdotal lead.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63C0B3-9A9C-4BF1-BBB3-E8BE8E579712}" type="slidenum">
              <a:rPr lang="en-US"/>
              <a:pPr/>
              <a:t>12</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b="1" u="sng" smtClean="0"/>
              <a:t>Need for project:</a:t>
            </a:r>
            <a:r>
              <a:rPr lang="en-US" smtClean="0"/>
              <a:t> Differentiate between organizational need and community need.  Organizational need is assumed – community need is not.  How was the community involved in determining the need for the project, and the most appropriate methods to address that need?  Was this strategy crafted by an academic reviewing epidemiological data and consulting journal articles, or did it arise organically from the community?  </a:t>
            </a:r>
          </a:p>
          <a:p>
            <a:pPr eaLnBrk="1" hangingPunct="1"/>
            <a:endParaRPr lang="en-US" smtClean="0"/>
          </a:p>
          <a:p>
            <a:pPr eaLnBrk="1" hangingPunct="1"/>
            <a:r>
              <a:rPr lang="en-US" b="1" u="sng" smtClean="0"/>
              <a:t>Plan to address the need:</a:t>
            </a:r>
            <a:r>
              <a:rPr lang="en-US" smtClean="0"/>
              <a:t> What rationale informed your decision to address the problem or need in the way that you propose?  Is your methodology based on best practices validated elsewhere?  Has the community been involved in choosing the most appropriate methods?  Is it tailored to specific cultures or sub-groups within the community?</a:t>
            </a:r>
          </a:p>
          <a:p>
            <a:pPr eaLnBrk="1" hangingPunct="1"/>
            <a:endParaRPr lang="en-US" smtClean="0"/>
          </a:p>
          <a:p>
            <a:pPr eaLnBrk="1" hangingPunct="1"/>
            <a:r>
              <a:rPr lang="en-US" b="1" u="sng" smtClean="0"/>
              <a:t>Collaboration:</a:t>
            </a:r>
            <a:r>
              <a:rPr lang="en-US" smtClean="0"/>
              <a:t> Foundations often receive proposals from different organizations who claim to be addressing the same issue, but don’t seem to be working together to solve the problem.  This drives us nuts.  Your proposals will be substantially improved if your organizations are committed to collaborating on a deep and meaningful level.  Such collaborations are not easy, as it often requires rethinking established ways of doing business, but they usually lead to better outcomes.</a:t>
            </a:r>
          </a:p>
          <a:p>
            <a:pPr eaLnBrk="1" hangingPunct="1"/>
            <a:endParaRPr lang="en-US" smtClean="0"/>
          </a:p>
          <a:p>
            <a:pPr eaLnBrk="1" hangingPunct="1"/>
            <a:r>
              <a:rPr lang="en-US" b="1" u="sng" smtClean="0"/>
              <a:t>Evaluation:</a:t>
            </a:r>
            <a:r>
              <a:rPr lang="en-US" smtClean="0"/>
              <a:t> Every foundation wants to know what sort of impact their funding had in the community.  This typically goes beyond simple quantitative measures like “provided 2000 pediatric vision screenings” to include items like new funding streams developed, new collaborations across sectors, new solutions to historical social problems that can be replicated elsewhere, etc.</a:t>
            </a:r>
          </a:p>
          <a:p>
            <a:pPr eaLnBrk="1" hangingPunct="1"/>
            <a:endParaRPr lang="en-US" smtClean="0"/>
          </a:p>
          <a:p>
            <a:pPr eaLnBrk="1" hangingPunct="1"/>
            <a:r>
              <a:rPr lang="en-US" b="1" u="sng" smtClean="0"/>
              <a:t>Sustainability:</a:t>
            </a:r>
            <a:r>
              <a:rPr lang="en-US" smtClean="0"/>
              <a:t> Sustainability is often the most challenging component of a proposal, in part because so much of what we do in public health is not reimbursable and not highly valued by public policy makers.  While not every program will need to be sustained beyond the grant period, grantmakers typically like to be assured that the programs they fund will not wither on the vine after the grant period ends.  So, what are some common strategies to demonstrate sustainability?</a:t>
            </a:r>
            <a:endParaRPr lang="en-US" b="1" u="sng" smtClean="0"/>
          </a:p>
          <a:p>
            <a:pPr eaLnBrk="1" hangingPunct="1"/>
            <a:endParaRPr lang="en-US" b="1" u="sn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52" name="Group 4"/>
          <p:cNvGrpSpPr>
            <a:grpSpLocks/>
          </p:cNvGrpSpPr>
          <p:nvPr/>
        </p:nvGrpSpPr>
        <p:grpSpPr bwMode="auto">
          <a:xfrm>
            <a:off x="0" y="0"/>
            <a:ext cx="9134475" cy="6845300"/>
            <a:chOff x="0" y="0"/>
            <a:chExt cx="5754" cy="4312"/>
          </a:xfrm>
        </p:grpSpPr>
        <p:sp>
          <p:nvSpPr>
            <p:cNvPr id="2050" name="Rectangle 2"/>
            <p:cNvSpPr>
              <a:spLocks noChangeArrowheads="1"/>
            </p:cNvSpPr>
            <p:nvPr/>
          </p:nvSpPr>
          <p:spPr bwMode="hidden">
            <a:xfrm>
              <a:off x="0" y="0"/>
              <a:ext cx="5753" cy="4312"/>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useBgFill="1">
          <p:nvSpPr>
            <p:cNvPr id="2051" name="Freeform 3"/>
            <p:cNvSpPr>
              <a:spLocks/>
            </p:cNvSpPr>
            <p:nvPr/>
          </p:nvSpPr>
          <p:spPr bwMode="hidden">
            <a:xfrm>
              <a:off x="0" y="73"/>
              <a:ext cx="5754" cy="4166"/>
            </a:xfrm>
            <a:custGeom>
              <a:avLst/>
              <a:gdLst/>
              <a:ahLst/>
              <a:cxnLst>
                <a:cxn ang="0">
                  <a:pos x="1" y="3948"/>
                </a:cxn>
                <a:cxn ang="0">
                  <a:pos x="1" y="3997"/>
                </a:cxn>
                <a:cxn ang="0">
                  <a:pos x="5753" y="4105"/>
                </a:cxn>
                <a:cxn ang="0">
                  <a:pos x="5753" y="4165"/>
                </a:cxn>
                <a:cxn ang="0">
                  <a:pos x="1" y="61"/>
                </a:cxn>
                <a:cxn ang="0">
                  <a:pos x="1" y="108"/>
                </a:cxn>
                <a:cxn ang="0">
                  <a:pos x="5753" y="216"/>
                </a:cxn>
                <a:cxn ang="0">
                  <a:pos x="5753" y="277"/>
                </a:cxn>
                <a:cxn ang="0">
                  <a:pos x="1" y="384"/>
                </a:cxn>
                <a:cxn ang="0">
                  <a:pos x="1" y="432"/>
                </a:cxn>
                <a:cxn ang="0">
                  <a:pos x="5753" y="540"/>
                </a:cxn>
                <a:cxn ang="0">
                  <a:pos x="5753" y="600"/>
                </a:cxn>
                <a:cxn ang="0">
                  <a:pos x="1" y="708"/>
                </a:cxn>
                <a:cxn ang="0">
                  <a:pos x="1" y="756"/>
                </a:cxn>
                <a:cxn ang="0">
                  <a:pos x="5753" y="865"/>
                </a:cxn>
                <a:cxn ang="0">
                  <a:pos x="5753" y="925"/>
                </a:cxn>
                <a:cxn ang="0">
                  <a:pos x="1" y="1032"/>
                </a:cxn>
                <a:cxn ang="0">
                  <a:pos x="1" y="1080"/>
                </a:cxn>
                <a:cxn ang="0">
                  <a:pos x="5753" y="1188"/>
                </a:cxn>
                <a:cxn ang="0">
                  <a:pos x="5753" y="1248"/>
                </a:cxn>
                <a:cxn ang="0">
                  <a:pos x="1" y="1357"/>
                </a:cxn>
                <a:cxn ang="0">
                  <a:pos x="1" y="1404"/>
                </a:cxn>
                <a:cxn ang="0">
                  <a:pos x="5753" y="1512"/>
                </a:cxn>
                <a:cxn ang="0">
                  <a:pos x="5753" y="1572"/>
                </a:cxn>
                <a:cxn ang="0">
                  <a:pos x="1" y="1680"/>
                </a:cxn>
                <a:cxn ang="0">
                  <a:pos x="1" y="1728"/>
                </a:cxn>
                <a:cxn ang="0">
                  <a:pos x="5753" y="1836"/>
                </a:cxn>
                <a:cxn ang="0">
                  <a:pos x="5753" y="1896"/>
                </a:cxn>
                <a:cxn ang="0">
                  <a:pos x="1" y="2005"/>
                </a:cxn>
                <a:cxn ang="0">
                  <a:pos x="1" y="2052"/>
                </a:cxn>
                <a:cxn ang="0">
                  <a:pos x="5753" y="2161"/>
                </a:cxn>
                <a:cxn ang="0">
                  <a:pos x="5753" y="2220"/>
                </a:cxn>
                <a:cxn ang="0">
                  <a:pos x="1" y="2328"/>
                </a:cxn>
                <a:cxn ang="0">
                  <a:pos x="1" y="2376"/>
                </a:cxn>
                <a:cxn ang="0">
                  <a:pos x="5753" y="2484"/>
                </a:cxn>
                <a:cxn ang="0">
                  <a:pos x="5753" y="2545"/>
                </a:cxn>
                <a:cxn ang="0">
                  <a:pos x="1" y="2652"/>
                </a:cxn>
                <a:cxn ang="0">
                  <a:pos x="1" y="2700"/>
                </a:cxn>
                <a:cxn ang="0">
                  <a:pos x="5753" y="2808"/>
                </a:cxn>
                <a:cxn ang="0">
                  <a:pos x="5753" y="2868"/>
                </a:cxn>
                <a:cxn ang="0">
                  <a:pos x="1" y="2977"/>
                </a:cxn>
                <a:cxn ang="0">
                  <a:pos x="1" y="3024"/>
                </a:cxn>
                <a:cxn ang="0">
                  <a:pos x="5753" y="3132"/>
                </a:cxn>
                <a:cxn ang="0">
                  <a:pos x="5753" y="3192"/>
                </a:cxn>
                <a:cxn ang="0">
                  <a:pos x="1" y="3301"/>
                </a:cxn>
                <a:cxn ang="0">
                  <a:pos x="1" y="3348"/>
                </a:cxn>
                <a:cxn ang="0">
                  <a:pos x="5753" y="3457"/>
                </a:cxn>
                <a:cxn ang="0">
                  <a:pos x="5753" y="3516"/>
                </a:cxn>
                <a:cxn ang="0">
                  <a:pos x="1" y="3624"/>
                </a:cxn>
                <a:cxn ang="0">
                  <a:pos x="1" y="3672"/>
                </a:cxn>
                <a:cxn ang="0">
                  <a:pos x="5753" y="3781"/>
                </a:cxn>
                <a:cxn ang="0">
                  <a:pos x="5753" y="3841"/>
                </a:cxn>
              </a:cxnLst>
              <a:rect l="0" t="0" r="r" b="b"/>
              <a:pathLst>
                <a:path w="5754" h="4166">
                  <a:moveTo>
                    <a:pt x="5753" y="3889"/>
                  </a:moveTo>
                  <a:lnTo>
                    <a:pt x="1" y="3888"/>
                  </a:lnTo>
                  <a:lnTo>
                    <a:pt x="1" y="3948"/>
                  </a:lnTo>
                  <a:lnTo>
                    <a:pt x="5753" y="3948"/>
                  </a:lnTo>
                  <a:lnTo>
                    <a:pt x="5753" y="3996"/>
                  </a:lnTo>
                  <a:lnTo>
                    <a:pt x="1" y="3997"/>
                  </a:lnTo>
                  <a:lnTo>
                    <a:pt x="1" y="4056"/>
                  </a:lnTo>
                  <a:lnTo>
                    <a:pt x="5753" y="4056"/>
                  </a:lnTo>
                  <a:lnTo>
                    <a:pt x="5753" y="4105"/>
                  </a:lnTo>
                  <a:lnTo>
                    <a:pt x="1" y="4104"/>
                  </a:lnTo>
                  <a:lnTo>
                    <a:pt x="1" y="4165"/>
                  </a:lnTo>
                  <a:lnTo>
                    <a:pt x="5753" y="4165"/>
                  </a:lnTo>
                  <a:lnTo>
                    <a:pt x="5753" y="0"/>
                  </a:lnTo>
                  <a:lnTo>
                    <a:pt x="1" y="0"/>
                  </a:lnTo>
                  <a:lnTo>
                    <a:pt x="1" y="61"/>
                  </a:lnTo>
                  <a:lnTo>
                    <a:pt x="5753" y="60"/>
                  </a:lnTo>
                  <a:lnTo>
                    <a:pt x="5753" y="108"/>
                  </a:lnTo>
                  <a:lnTo>
                    <a:pt x="1" y="108"/>
                  </a:lnTo>
                  <a:lnTo>
                    <a:pt x="1" y="168"/>
                  </a:lnTo>
                  <a:lnTo>
                    <a:pt x="5753" y="169"/>
                  </a:lnTo>
                  <a:lnTo>
                    <a:pt x="5753" y="216"/>
                  </a:lnTo>
                  <a:lnTo>
                    <a:pt x="1" y="216"/>
                  </a:lnTo>
                  <a:lnTo>
                    <a:pt x="1" y="276"/>
                  </a:lnTo>
                  <a:lnTo>
                    <a:pt x="5753" y="277"/>
                  </a:lnTo>
                  <a:lnTo>
                    <a:pt x="5753" y="324"/>
                  </a:lnTo>
                  <a:lnTo>
                    <a:pt x="1" y="324"/>
                  </a:lnTo>
                  <a:lnTo>
                    <a:pt x="1" y="384"/>
                  </a:lnTo>
                  <a:lnTo>
                    <a:pt x="5753" y="384"/>
                  </a:lnTo>
                  <a:lnTo>
                    <a:pt x="5753" y="432"/>
                  </a:lnTo>
                  <a:lnTo>
                    <a:pt x="1" y="432"/>
                  </a:lnTo>
                  <a:lnTo>
                    <a:pt x="1" y="492"/>
                  </a:lnTo>
                  <a:lnTo>
                    <a:pt x="5753" y="493"/>
                  </a:lnTo>
                  <a:lnTo>
                    <a:pt x="5753" y="540"/>
                  </a:lnTo>
                  <a:lnTo>
                    <a:pt x="1" y="540"/>
                  </a:lnTo>
                  <a:lnTo>
                    <a:pt x="1" y="600"/>
                  </a:lnTo>
                  <a:lnTo>
                    <a:pt x="5753" y="600"/>
                  </a:lnTo>
                  <a:lnTo>
                    <a:pt x="5753" y="648"/>
                  </a:lnTo>
                  <a:lnTo>
                    <a:pt x="1" y="648"/>
                  </a:lnTo>
                  <a:lnTo>
                    <a:pt x="1" y="708"/>
                  </a:lnTo>
                  <a:lnTo>
                    <a:pt x="5753" y="709"/>
                  </a:lnTo>
                  <a:lnTo>
                    <a:pt x="5753" y="756"/>
                  </a:lnTo>
                  <a:lnTo>
                    <a:pt x="1" y="756"/>
                  </a:lnTo>
                  <a:lnTo>
                    <a:pt x="1" y="816"/>
                  </a:lnTo>
                  <a:lnTo>
                    <a:pt x="5753" y="817"/>
                  </a:lnTo>
                  <a:lnTo>
                    <a:pt x="5753" y="865"/>
                  </a:lnTo>
                  <a:lnTo>
                    <a:pt x="1" y="864"/>
                  </a:lnTo>
                  <a:lnTo>
                    <a:pt x="1" y="925"/>
                  </a:lnTo>
                  <a:lnTo>
                    <a:pt x="5753" y="925"/>
                  </a:lnTo>
                  <a:lnTo>
                    <a:pt x="5753" y="973"/>
                  </a:lnTo>
                  <a:lnTo>
                    <a:pt x="1" y="972"/>
                  </a:lnTo>
                  <a:lnTo>
                    <a:pt x="1" y="1032"/>
                  </a:lnTo>
                  <a:lnTo>
                    <a:pt x="5753" y="1033"/>
                  </a:lnTo>
                  <a:lnTo>
                    <a:pt x="5753" y="1080"/>
                  </a:lnTo>
                  <a:lnTo>
                    <a:pt x="1" y="1080"/>
                  </a:lnTo>
                  <a:lnTo>
                    <a:pt x="1" y="1140"/>
                  </a:lnTo>
                  <a:lnTo>
                    <a:pt x="5753" y="1140"/>
                  </a:lnTo>
                  <a:lnTo>
                    <a:pt x="5753" y="1188"/>
                  </a:lnTo>
                  <a:lnTo>
                    <a:pt x="1" y="1188"/>
                  </a:lnTo>
                  <a:lnTo>
                    <a:pt x="1" y="1248"/>
                  </a:lnTo>
                  <a:lnTo>
                    <a:pt x="5753" y="1248"/>
                  </a:lnTo>
                  <a:lnTo>
                    <a:pt x="5753" y="1296"/>
                  </a:lnTo>
                  <a:lnTo>
                    <a:pt x="1" y="1297"/>
                  </a:lnTo>
                  <a:lnTo>
                    <a:pt x="1" y="1357"/>
                  </a:lnTo>
                  <a:lnTo>
                    <a:pt x="5753" y="1356"/>
                  </a:lnTo>
                  <a:lnTo>
                    <a:pt x="5753" y="1404"/>
                  </a:lnTo>
                  <a:lnTo>
                    <a:pt x="1" y="1404"/>
                  </a:lnTo>
                  <a:lnTo>
                    <a:pt x="1" y="1465"/>
                  </a:lnTo>
                  <a:lnTo>
                    <a:pt x="5753" y="1464"/>
                  </a:lnTo>
                  <a:lnTo>
                    <a:pt x="5753" y="1512"/>
                  </a:lnTo>
                  <a:lnTo>
                    <a:pt x="1" y="1512"/>
                  </a:lnTo>
                  <a:lnTo>
                    <a:pt x="1" y="1572"/>
                  </a:lnTo>
                  <a:lnTo>
                    <a:pt x="5753" y="1572"/>
                  </a:lnTo>
                  <a:lnTo>
                    <a:pt x="5753" y="1620"/>
                  </a:lnTo>
                  <a:lnTo>
                    <a:pt x="1" y="1620"/>
                  </a:lnTo>
                  <a:lnTo>
                    <a:pt x="1" y="1680"/>
                  </a:lnTo>
                  <a:lnTo>
                    <a:pt x="5753" y="1681"/>
                  </a:lnTo>
                  <a:lnTo>
                    <a:pt x="5753" y="1728"/>
                  </a:lnTo>
                  <a:lnTo>
                    <a:pt x="1" y="1728"/>
                  </a:lnTo>
                  <a:lnTo>
                    <a:pt x="1" y="1789"/>
                  </a:lnTo>
                  <a:lnTo>
                    <a:pt x="5753" y="1789"/>
                  </a:lnTo>
                  <a:lnTo>
                    <a:pt x="5753" y="1836"/>
                  </a:lnTo>
                  <a:lnTo>
                    <a:pt x="1" y="1836"/>
                  </a:lnTo>
                  <a:lnTo>
                    <a:pt x="1" y="1896"/>
                  </a:lnTo>
                  <a:lnTo>
                    <a:pt x="5753" y="1896"/>
                  </a:lnTo>
                  <a:lnTo>
                    <a:pt x="5753" y="1944"/>
                  </a:lnTo>
                  <a:lnTo>
                    <a:pt x="1" y="1944"/>
                  </a:lnTo>
                  <a:lnTo>
                    <a:pt x="1" y="2005"/>
                  </a:lnTo>
                  <a:lnTo>
                    <a:pt x="5753" y="2004"/>
                  </a:lnTo>
                  <a:lnTo>
                    <a:pt x="5753" y="2052"/>
                  </a:lnTo>
                  <a:lnTo>
                    <a:pt x="1" y="2052"/>
                  </a:lnTo>
                  <a:lnTo>
                    <a:pt x="1" y="2113"/>
                  </a:lnTo>
                  <a:lnTo>
                    <a:pt x="5753" y="2112"/>
                  </a:lnTo>
                  <a:lnTo>
                    <a:pt x="5753" y="2161"/>
                  </a:lnTo>
                  <a:lnTo>
                    <a:pt x="1" y="2160"/>
                  </a:lnTo>
                  <a:lnTo>
                    <a:pt x="1" y="2220"/>
                  </a:lnTo>
                  <a:lnTo>
                    <a:pt x="5753" y="2220"/>
                  </a:lnTo>
                  <a:lnTo>
                    <a:pt x="5753" y="2268"/>
                  </a:lnTo>
                  <a:lnTo>
                    <a:pt x="1" y="2268"/>
                  </a:lnTo>
                  <a:lnTo>
                    <a:pt x="1" y="2328"/>
                  </a:lnTo>
                  <a:lnTo>
                    <a:pt x="5753" y="2328"/>
                  </a:lnTo>
                  <a:lnTo>
                    <a:pt x="5753" y="2376"/>
                  </a:lnTo>
                  <a:lnTo>
                    <a:pt x="1" y="2376"/>
                  </a:lnTo>
                  <a:lnTo>
                    <a:pt x="1" y="2437"/>
                  </a:lnTo>
                  <a:lnTo>
                    <a:pt x="5753" y="2436"/>
                  </a:lnTo>
                  <a:lnTo>
                    <a:pt x="5753" y="2484"/>
                  </a:lnTo>
                  <a:lnTo>
                    <a:pt x="1" y="2484"/>
                  </a:lnTo>
                  <a:lnTo>
                    <a:pt x="1" y="2545"/>
                  </a:lnTo>
                  <a:lnTo>
                    <a:pt x="5753" y="2545"/>
                  </a:lnTo>
                  <a:lnTo>
                    <a:pt x="5753" y="2592"/>
                  </a:lnTo>
                  <a:lnTo>
                    <a:pt x="1" y="2592"/>
                  </a:lnTo>
                  <a:lnTo>
                    <a:pt x="1" y="2652"/>
                  </a:lnTo>
                  <a:lnTo>
                    <a:pt x="5753" y="2652"/>
                  </a:lnTo>
                  <a:lnTo>
                    <a:pt x="5753" y="2700"/>
                  </a:lnTo>
                  <a:lnTo>
                    <a:pt x="1" y="2700"/>
                  </a:lnTo>
                  <a:lnTo>
                    <a:pt x="1" y="2761"/>
                  </a:lnTo>
                  <a:lnTo>
                    <a:pt x="5753" y="2760"/>
                  </a:lnTo>
                  <a:lnTo>
                    <a:pt x="5753" y="2808"/>
                  </a:lnTo>
                  <a:lnTo>
                    <a:pt x="1" y="2808"/>
                  </a:lnTo>
                  <a:lnTo>
                    <a:pt x="1" y="2868"/>
                  </a:lnTo>
                  <a:lnTo>
                    <a:pt x="5753" y="2868"/>
                  </a:lnTo>
                  <a:lnTo>
                    <a:pt x="5753" y="2917"/>
                  </a:lnTo>
                  <a:lnTo>
                    <a:pt x="0" y="2917"/>
                  </a:lnTo>
                  <a:lnTo>
                    <a:pt x="1" y="2977"/>
                  </a:lnTo>
                  <a:lnTo>
                    <a:pt x="5753" y="2976"/>
                  </a:lnTo>
                  <a:lnTo>
                    <a:pt x="5753" y="3024"/>
                  </a:lnTo>
                  <a:lnTo>
                    <a:pt x="1" y="3024"/>
                  </a:lnTo>
                  <a:lnTo>
                    <a:pt x="1" y="3084"/>
                  </a:lnTo>
                  <a:lnTo>
                    <a:pt x="5753" y="3084"/>
                  </a:lnTo>
                  <a:lnTo>
                    <a:pt x="5753" y="3132"/>
                  </a:lnTo>
                  <a:lnTo>
                    <a:pt x="1" y="3132"/>
                  </a:lnTo>
                  <a:lnTo>
                    <a:pt x="1" y="3192"/>
                  </a:lnTo>
                  <a:lnTo>
                    <a:pt x="5753" y="3192"/>
                  </a:lnTo>
                  <a:lnTo>
                    <a:pt x="5753" y="3240"/>
                  </a:lnTo>
                  <a:lnTo>
                    <a:pt x="1" y="3240"/>
                  </a:lnTo>
                  <a:lnTo>
                    <a:pt x="1" y="3301"/>
                  </a:lnTo>
                  <a:lnTo>
                    <a:pt x="5753" y="3300"/>
                  </a:lnTo>
                  <a:lnTo>
                    <a:pt x="5753" y="3348"/>
                  </a:lnTo>
                  <a:lnTo>
                    <a:pt x="1" y="3348"/>
                  </a:lnTo>
                  <a:lnTo>
                    <a:pt x="1" y="3408"/>
                  </a:lnTo>
                  <a:lnTo>
                    <a:pt x="5753" y="3409"/>
                  </a:lnTo>
                  <a:lnTo>
                    <a:pt x="5753" y="3457"/>
                  </a:lnTo>
                  <a:lnTo>
                    <a:pt x="1" y="3456"/>
                  </a:lnTo>
                  <a:lnTo>
                    <a:pt x="1" y="3517"/>
                  </a:lnTo>
                  <a:lnTo>
                    <a:pt x="5753" y="3516"/>
                  </a:lnTo>
                  <a:lnTo>
                    <a:pt x="5753" y="3565"/>
                  </a:lnTo>
                  <a:lnTo>
                    <a:pt x="1" y="3565"/>
                  </a:lnTo>
                  <a:lnTo>
                    <a:pt x="1" y="3624"/>
                  </a:lnTo>
                  <a:lnTo>
                    <a:pt x="5753" y="3625"/>
                  </a:lnTo>
                  <a:lnTo>
                    <a:pt x="5753" y="3673"/>
                  </a:lnTo>
                  <a:lnTo>
                    <a:pt x="1" y="3672"/>
                  </a:lnTo>
                  <a:lnTo>
                    <a:pt x="1" y="3733"/>
                  </a:lnTo>
                  <a:lnTo>
                    <a:pt x="5753" y="3733"/>
                  </a:lnTo>
                  <a:lnTo>
                    <a:pt x="5753" y="3781"/>
                  </a:lnTo>
                  <a:lnTo>
                    <a:pt x="1" y="3781"/>
                  </a:lnTo>
                  <a:lnTo>
                    <a:pt x="1" y="3841"/>
                  </a:lnTo>
                  <a:lnTo>
                    <a:pt x="5753" y="3841"/>
                  </a:lnTo>
                  <a:lnTo>
                    <a:pt x="5753" y="3889"/>
                  </a:lnTo>
                </a:path>
              </a:pathLst>
            </a:custGeom>
            <a:ln w="9525" cap="rnd">
              <a:noFill/>
              <a:round/>
              <a:headEnd/>
              <a:tailEnd/>
            </a:ln>
            <a:effectLst/>
          </p:spPr>
          <p:txBody>
            <a:bodyPr/>
            <a:lstStyle/>
            <a:p>
              <a:endParaRPr lang="en-US"/>
            </a:p>
          </p:txBody>
        </p:sp>
      </p:grpSp>
      <p:sp>
        <p:nvSpPr>
          <p:cNvPr id="2053" name="Rectangle 5"/>
          <p:cNvSpPr>
            <a:spLocks noGrp="1" noChangeArrowheads="1"/>
          </p:cNvSpPr>
          <p:nvPr>
            <p:ph type="ctrTitle" sz="quarter"/>
          </p:nvPr>
        </p:nvSpPr>
        <p:spPr>
          <a:xfrm>
            <a:off x="685800" y="2286000"/>
            <a:ext cx="7772400" cy="1143000"/>
          </a:xfrm>
        </p:spPr>
        <p:txBody>
          <a:bodyPr/>
          <a:lstStyle>
            <a:lvl1pPr>
              <a:defRPr/>
            </a:lvl1pPr>
          </a:lstStyle>
          <a:p>
            <a:r>
              <a:rPr lang="en-US" smtClean="0"/>
              <a:t>Click to edit Master title style</a:t>
            </a:r>
            <a:endParaRPr lang="en-US"/>
          </a:p>
        </p:txBody>
      </p:sp>
      <p:sp>
        <p:nvSpPr>
          <p:cNvPr id="2054" name="Rectangle 6"/>
          <p:cNvSpPr>
            <a:spLocks noGrp="1" noChangeArrowheads="1"/>
          </p:cNvSpPr>
          <p:nvPr>
            <p:ph type="subTitle" sz="quarter" idx="1"/>
          </p:nvPr>
        </p:nvSpPr>
        <p:spPr>
          <a:xfrm>
            <a:off x="1371600" y="3886200"/>
            <a:ext cx="6400800" cy="1752600"/>
          </a:xfrm>
        </p:spPr>
        <p:txBody>
          <a:bodyPr/>
          <a:lstStyle>
            <a:lvl1pPr marL="0" indent="0" algn="ctr">
              <a:buFont typeface="Monotype Sorts" charset="2"/>
              <a:buNone/>
              <a:defRPr/>
            </a:lvl1pPr>
          </a:lstStyle>
          <a:p>
            <a:r>
              <a:rPr lang="en-US" smtClean="0"/>
              <a:t>Click to edit Master subtitle style</a:t>
            </a:r>
            <a:endParaRPr lang="en-US"/>
          </a:p>
        </p:txBody>
      </p:sp>
      <p:sp>
        <p:nvSpPr>
          <p:cNvPr id="2055" name="Rectangle 7"/>
          <p:cNvSpPr>
            <a:spLocks noGrp="1" noChangeArrowheads="1"/>
          </p:cNvSpPr>
          <p:nvPr>
            <p:ph type="dt" sz="quarter" idx="2"/>
          </p:nvPr>
        </p:nvSpPr>
        <p:spPr/>
        <p:txBody>
          <a:bodyPr/>
          <a:lstStyle>
            <a:lvl1pPr>
              <a:defRPr/>
            </a:lvl1pPr>
          </a:lstStyle>
          <a:p>
            <a:endParaRPr lang="en-US"/>
          </a:p>
        </p:txBody>
      </p:sp>
      <p:sp>
        <p:nvSpPr>
          <p:cNvPr id="2056" name="Rectangle 8"/>
          <p:cNvSpPr>
            <a:spLocks noGrp="1" noChangeArrowheads="1"/>
          </p:cNvSpPr>
          <p:nvPr>
            <p:ph type="ftr" sz="quarter" idx="3"/>
          </p:nvPr>
        </p:nvSpPr>
        <p:spPr/>
        <p:txBody>
          <a:bodyPr/>
          <a:lstStyle>
            <a:lvl1pPr>
              <a:defRPr/>
            </a:lvl1pPr>
          </a:lstStyle>
          <a:p>
            <a:endParaRPr lang="en-US"/>
          </a:p>
        </p:txBody>
      </p:sp>
      <p:sp>
        <p:nvSpPr>
          <p:cNvPr id="2057" name="Rectangle 9"/>
          <p:cNvSpPr>
            <a:spLocks noGrp="1" noChangeArrowheads="1"/>
          </p:cNvSpPr>
          <p:nvPr>
            <p:ph type="sldNum" sz="quarter" idx="4"/>
          </p:nvPr>
        </p:nvSpPr>
        <p:spPr/>
        <p:txBody>
          <a:bodyPr/>
          <a:lstStyle>
            <a:lvl1pPr>
              <a:defRPr/>
            </a:lvl1pPr>
          </a:lstStyle>
          <a:p>
            <a:fld id="{8C2DF0CF-F209-4970-9DF4-4DCB3E4E4D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9515A24-F963-431A-BC87-556D232B4D4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0E0F651-024B-4F5F-9502-05A84B96710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CDB80D-D981-4656-8601-6C5BCB9B27D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5296190-DACB-4A81-A84E-B5C82AA6F77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4D03F38-0346-4961-B608-9AABBDEDE2F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5034EB0-36DB-46E0-A7B2-09FFCDE20B8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AB99158-9B7C-4BD7-BDA1-6454AFB9A23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4D841ED-DF42-4B2B-8369-08716812C8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8DB6A8-BE0F-4874-AB54-A1257165DB3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C3B526F-199F-47D3-A138-5923D5F048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8" name="Group 4"/>
          <p:cNvGrpSpPr>
            <a:grpSpLocks/>
          </p:cNvGrpSpPr>
          <p:nvPr/>
        </p:nvGrpSpPr>
        <p:grpSpPr bwMode="auto">
          <a:xfrm>
            <a:off x="0" y="0"/>
            <a:ext cx="9134475" cy="6845300"/>
            <a:chOff x="0" y="0"/>
            <a:chExt cx="5754" cy="4312"/>
          </a:xfrm>
        </p:grpSpPr>
        <p:sp>
          <p:nvSpPr>
            <p:cNvPr id="1026" name="Rectangle 2"/>
            <p:cNvSpPr>
              <a:spLocks noChangeArrowheads="1"/>
            </p:cNvSpPr>
            <p:nvPr/>
          </p:nvSpPr>
          <p:spPr bwMode="hidden">
            <a:xfrm>
              <a:off x="0" y="0"/>
              <a:ext cx="5753" cy="4312"/>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a:p>
          </p:txBody>
        </p:sp>
        <p:sp useBgFill="1">
          <p:nvSpPr>
            <p:cNvPr id="1027" name="Freeform 3"/>
            <p:cNvSpPr>
              <a:spLocks/>
            </p:cNvSpPr>
            <p:nvPr/>
          </p:nvSpPr>
          <p:spPr bwMode="hidden">
            <a:xfrm>
              <a:off x="0" y="73"/>
              <a:ext cx="5754" cy="4166"/>
            </a:xfrm>
            <a:custGeom>
              <a:avLst/>
              <a:gdLst/>
              <a:ahLst/>
              <a:cxnLst>
                <a:cxn ang="0">
                  <a:pos x="1" y="3948"/>
                </a:cxn>
                <a:cxn ang="0">
                  <a:pos x="1" y="3997"/>
                </a:cxn>
                <a:cxn ang="0">
                  <a:pos x="5753" y="4105"/>
                </a:cxn>
                <a:cxn ang="0">
                  <a:pos x="5753" y="4165"/>
                </a:cxn>
                <a:cxn ang="0">
                  <a:pos x="1" y="61"/>
                </a:cxn>
                <a:cxn ang="0">
                  <a:pos x="1" y="108"/>
                </a:cxn>
                <a:cxn ang="0">
                  <a:pos x="5753" y="216"/>
                </a:cxn>
                <a:cxn ang="0">
                  <a:pos x="5753" y="277"/>
                </a:cxn>
                <a:cxn ang="0">
                  <a:pos x="1" y="384"/>
                </a:cxn>
                <a:cxn ang="0">
                  <a:pos x="1" y="432"/>
                </a:cxn>
                <a:cxn ang="0">
                  <a:pos x="5753" y="540"/>
                </a:cxn>
                <a:cxn ang="0">
                  <a:pos x="5753" y="600"/>
                </a:cxn>
                <a:cxn ang="0">
                  <a:pos x="1" y="708"/>
                </a:cxn>
                <a:cxn ang="0">
                  <a:pos x="1" y="756"/>
                </a:cxn>
                <a:cxn ang="0">
                  <a:pos x="5753" y="865"/>
                </a:cxn>
                <a:cxn ang="0">
                  <a:pos x="5753" y="925"/>
                </a:cxn>
                <a:cxn ang="0">
                  <a:pos x="1" y="1032"/>
                </a:cxn>
                <a:cxn ang="0">
                  <a:pos x="1" y="1080"/>
                </a:cxn>
                <a:cxn ang="0">
                  <a:pos x="5753" y="1188"/>
                </a:cxn>
                <a:cxn ang="0">
                  <a:pos x="5753" y="1248"/>
                </a:cxn>
                <a:cxn ang="0">
                  <a:pos x="1" y="1357"/>
                </a:cxn>
                <a:cxn ang="0">
                  <a:pos x="1" y="1404"/>
                </a:cxn>
                <a:cxn ang="0">
                  <a:pos x="5753" y="1512"/>
                </a:cxn>
                <a:cxn ang="0">
                  <a:pos x="5753" y="1572"/>
                </a:cxn>
                <a:cxn ang="0">
                  <a:pos x="1" y="1680"/>
                </a:cxn>
                <a:cxn ang="0">
                  <a:pos x="1" y="1728"/>
                </a:cxn>
                <a:cxn ang="0">
                  <a:pos x="5753" y="1836"/>
                </a:cxn>
                <a:cxn ang="0">
                  <a:pos x="5753" y="1896"/>
                </a:cxn>
                <a:cxn ang="0">
                  <a:pos x="1" y="2005"/>
                </a:cxn>
                <a:cxn ang="0">
                  <a:pos x="1" y="2052"/>
                </a:cxn>
                <a:cxn ang="0">
                  <a:pos x="5753" y="2161"/>
                </a:cxn>
                <a:cxn ang="0">
                  <a:pos x="5753" y="2220"/>
                </a:cxn>
                <a:cxn ang="0">
                  <a:pos x="1" y="2328"/>
                </a:cxn>
                <a:cxn ang="0">
                  <a:pos x="1" y="2376"/>
                </a:cxn>
                <a:cxn ang="0">
                  <a:pos x="5753" y="2484"/>
                </a:cxn>
                <a:cxn ang="0">
                  <a:pos x="5753" y="2545"/>
                </a:cxn>
                <a:cxn ang="0">
                  <a:pos x="1" y="2652"/>
                </a:cxn>
                <a:cxn ang="0">
                  <a:pos x="1" y="2700"/>
                </a:cxn>
                <a:cxn ang="0">
                  <a:pos x="5753" y="2808"/>
                </a:cxn>
                <a:cxn ang="0">
                  <a:pos x="5753" y="2868"/>
                </a:cxn>
                <a:cxn ang="0">
                  <a:pos x="1" y="2977"/>
                </a:cxn>
                <a:cxn ang="0">
                  <a:pos x="1" y="3024"/>
                </a:cxn>
                <a:cxn ang="0">
                  <a:pos x="5753" y="3132"/>
                </a:cxn>
                <a:cxn ang="0">
                  <a:pos x="5753" y="3192"/>
                </a:cxn>
                <a:cxn ang="0">
                  <a:pos x="1" y="3301"/>
                </a:cxn>
                <a:cxn ang="0">
                  <a:pos x="1" y="3348"/>
                </a:cxn>
                <a:cxn ang="0">
                  <a:pos x="5753" y="3457"/>
                </a:cxn>
                <a:cxn ang="0">
                  <a:pos x="5753" y="3516"/>
                </a:cxn>
                <a:cxn ang="0">
                  <a:pos x="1" y="3624"/>
                </a:cxn>
                <a:cxn ang="0">
                  <a:pos x="1" y="3672"/>
                </a:cxn>
                <a:cxn ang="0">
                  <a:pos x="5753" y="3781"/>
                </a:cxn>
                <a:cxn ang="0">
                  <a:pos x="5753" y="3841"/>
                </a:cxn>
              </a:cxnLst>
              <a:rect l="0" t="0" r="r" b="b"/>
              <a:pathLst>
                <a:path w="5754" h="4166">
                  <a:moveTo>
                    <a:pt x="5753" y="3889"/>
                  </a:moveTo>
                  <a:lnTo>
                    <a:pt x="1" y="3888"/>
                  </a:lnTo>
                  <a:lnTo>
                    <a:pt x="1" y="3948"/>
                  </a:lnTo>
                  <a:lnTo>
                    <a:pt x="5753" y="3948"/>
                  </a:lnTo>
                  <a:lnTo>
                    <a:pt x="5753" y="3996"/>
                  </a:lnTo>
                  <a:lnTo>
                    <a:pt x="1" y="3997"/>
                  </a:lnTo>
                  <a:lnTo>
                    <a:pt x="1" y="4056"/>
                  </a:lnTo>
                  <a:lnTo>
                    <a:pt x="5753" y="4056"/>
                  </a:lnTo>
                  <a:lnTo>
                    <a:pt x="5753" y="4105"/>
                  </a:lnTo>
                  <a:lnTo>
                    <a:pt x="1" y="4104"/>
                  </a:lnTo>
                  <a:lnTo>
                    <a:pt x="1" y="4165"/>
                  </a:lnTo>
                  <a:lnTo>
                    <a:pt x="5753" y="4165"/>
                  </a:lnTo>
                  <a:lnTo>
                    <a:pt x="5753" y="0"/>
                  </a:lnTo>
                  <a:lnTo>
                    <a:pt x="1" y="0"/>
                  </a:lnTo>
                  <a:lnTo>
                    <a:pt x="1" y="61"/>
                  </a:lnTo>
                  <a:lnTo>
                    <a:pt x="5753" y="60"/>
                  </a:lnTo>
                  <a:lnTo>
                    <a:pt x="5753" y="108"/>
                  </a:lnTo>
                  <a:lnTo>
                    <a:pt x="1" y="108"/>
                  </a:lnTo>
                  <a:lnTo>
                    <a:pt x="1" y="168"/>
                  </a:lnTo>
                  <a:lnTo>
                    <a:pt x="5753" y="169"/>
                  </a:lnTo>
                  <a:lnTo>
                    <a:pt x="5753" y="216"/>
                  </a:lnTo>
                  <a:lnTo>
                    <a:pt x="1" y="216"/>
                  </a:lnTo>
                  <a:lnTo>
                    <a:pt x="1" y="276"/>
                  </a:lnTo>
                  <a:lnTo>
                    <a:pt x="5753" y="277"/>
                  </a:lnTo>
                  <a:lnTo>
                    <a:pt x="5753" y="324"/>
                  </a:lnTo>
                  <a:lnTo>
                    <a:pt x="1" y="324"/>
                  </a:lnTo>
                  <a:lnTo>
                    <a:pt x="1" y="384"/>
                  </a:lnTo>
                  <a:lnTo>
                    <a:pt x="5753" y="384"/>
                  </a:lnTo>
                  <a:lnTo>
                    <a:pt x="5753" y="432"/>
                  </a:lnTo>
                  <a:lnTo>
                    <a:pt x="1" y="432"/>
                  </a:lnTo>
                  <a:lnTo>
                    <a:pt x="1" y="492"/>
                  </a:lnTo>
                  <a:lnTo>
                    <a:pt x="5753" y="493"/>
                  </a:lnTo>
                  <a:lnTo>
                    <a:pt x="5753" y="540"/>
                  </a:lnTo>
                  <a:lnTo>
                    <a:pt x="1" y="540"/>
                  </a:lnTo>
                  <a:lnTo>
                    <a:pt x="1" y="600"/>
                  </a:lnTo>
                  <a:lnTo>
                    <a:pt x="5753" y="600"/>
                  </a:lnTo>
                  <a:lnTo>
                    <a:pt x="5753" y="648"/>
                  </a:lnTo>
                  <a:lnTo>
                    <a:pt x="1" y="648"/>
                  </a:lnTo>
                  <a:lnTo>
                    <a:pt x="1" y="708"/>
                  </a:lnTo>
                  <a:lnTo>
                    <a:pt x="5753" y="709"/>
                  </a:lnTo>
                  <a:lnTo>
                    <a:pt x="5753" y="756"/>
                  </a:lnTo>
                  <a:lnTo>
                    <a:pt x="1" y="756"/>
                  </a:lnTo>
                  <a:lnTo>
                    <a:pt x="1" y="816"/>
                  </a:lnTo>
                  <a:lnTo>
                    <a:pt x="5753" y="817"/>
                  </a:lnTo>
                  <a:lnTo>
                    <a:pt x="5753" y="865"/>
                  </a:lnTo>
                  <a:lnTo>
                    <a:pt x="1" y="864"/>
                  </a:lnTo>
                  <a:lnTo>
                    <a:pt x="1" y="925"/>
                  </a:lnTo>
                  <a:lnTo>
                    <a:pt x="5753" y="925"/>
                  </a:lnTo>
                  <a:lnTo>
                    <a:pt x="5753" y="973"/>
                  </a:lnTo>
                  <a:lnTo>
                    <a:pt x="1" y="972"/>
                  </a:lnTo>
                  <a:lnTo>
                    <a:pt x="1" y="1032"/>
                  </a:lnTo>
                  <a:lnTo>
                    <a:pt x="5753" y="1033"/>
                  </a:lnTo>
                  <a:lnTo>
                    <a:pt x="5753" y="1080"/>
                  </a:lnTo>
                  <a:lnTo>
                    <a:pt x="1" y="1080"/>
                  </a:lnTo>
                  <a:lnTo>
                    <a:pt x="1" y="1140"/>
                  </a:lnTo>
                  <a:lnTo>
                    <a:pt x="5753" y="1140"/>
                  </a:lnTo>
                  <a:lnTo>
                    <a:pt x="5753" y="1188"/>
                  </a:lnTo>
                  <a:lnTo>
                    <a:pt x="1" y="1188"/>
                  </a:lnTo>
                  <a:lnTo>
                    <a:pt x="1" y="1248"/>
                  </a:lnTo>
                  <a:lnTo>
                    <a:pt x="5753" y="1248"/>
                  </a:lnTo>
                  <a:lnTo>
                    <a:pt x="5753" y="1296"/>
                  </a:lnTo>
                  <a:lnTo>
                    <a:pt x="1" y="1297"/>
                  </a:lnTo>
                  <a:lnTo>
                    <a:pt x="1" y="1357"/>
                  </a:lnTo>
                  <a:lnTo>
                    <a:pt x="5753" y="1356"/>
                  </a:lnTo>
                  <a:lnTo>
                    <a:pt x="5753" y="1404"/>
                  </a:lnTo>
                  <a:lnTo>
                    <a:pt x="1" y="1404"/>
                  </a:lnTo>
                  <a:lnTo>
                    <a:pt x="1" y="1465"/>
                  </a:lnTo>
                  <a:lnTo>
                    <a:pt x="5753" y="1464"/>
                  </a:lnTo>
                  <a:lnTo>
                    <a:pt x="5753" y="1512"/>
                  </a:lnTo>
                  <a:lnTo>
                    <a:pt x="1" y="1512"/>
                  </a:lnTo>
                  <a:lnTo>
                    <a:pt x="1" y="1572"/>
                  </a:lnTo>
                  <a:lnTo>
                    <a:pt x="5753" y="1572"/>
                  </a:lnTo>
                  <a:lnTo>
                    <a:pt x="5753" y="1620"/>
                  </a:lnTo>
                  <a:lnTo>
                    <a:pt x="1" y="1620"/>
                  </a:lnTo>
                  <a:lnTo>
                    <a:pt x="1" y="1680"/>
                  </a:lnTo>
                  <a:lnTo>
                    <a:pt x="5753" y="1681"/>
                  </a:lnTo>
                  <a:lnTo>
                    <a:pt x="5753" y="1728"/>
                  </a:lnTo>
                  <a:lnTo>
                    <a:pt x="1" y="1728"/>
                  </a:lnTo>
                  <a:lnTo>
                    <a:pt x="1" y="1789"/>
                  </a:lnTo>
                  <a:lnTo>
                    <a:pt x="5753" y="1789"/>
                  </a:lnTo>
                  <a:lnTo>
                    <a:pt x="5753" y="1836"/>
                  </a:lnTo>
                  <a:lnTo>
                    <a:pt x="1" y="1836"/>
                  </a:lnTo>
                  <a:lnTo>
                    <a:pt x="1" y="1896"/>
                  </a:lnTo>
                  <a:lnTo>
                    <a:pt x="5753" y="1896"/>
                  </a:lnTo>
                  <a:lnTo>
                    <a:pt x="5753" y="1944"/>
                  </a:lnTo>
                  <a:lnTo>
                    <a:pt x="1" y="1944"/>
                  </a:lnTo>
                  <a:lnTo>
                    <a:pt x="1" y="2005"/>
                  </a:lnTo>
                  <a:lnTo>
                    <a:pt x="5753" y="2004"/>
                  </a:lnTo>
                  <a:lnTo>
                    <a:pt x="5753" y="2052"/>
                  </a:lnTo>
                  <a:lnTo>
                    <a:pt x="1" y="2052"/>
                  </a:lnTo>
                  <a:lnTo>
                    <a:pt x="1" y="2113"/>
                  </a:lnTo>
                  <a:lnTo>
                    <a:pt x="5753" y="2112"/>
                  </a:lnTo>
                  <a:lnTo>
                    <a:pt x="5753" y="2161"/>
                  </a:lnTo>
                  <a:lnTo>
                    <a:pt x="1" y="2160"/>
                  </a:lnTo>
                  <a:lnTo>
                    <a:pt x="1" y="2220"/>
                  </a:lnTo>
                  <a:lnTo>
                    <a:pt x="5753" y="2220"/>
                  </a:lnTo>
                  <a:lnTo>
                    <a:pt x="5753" y="2268"/>
                  </a:lnTo>
                  <a:lnTo>
                    <a:pt x="1" y="2268"/>
                  </a:lnTo>
                  <a:lnTo>
                    <a:pt x="1" y="2328"/>
                  </a:lnTo>
                  <a:lnTo>
                    <a:pt x="5753" y="2328"/>
                  </a:lnTo>
                  <a:lnTo>
                    <a:pt x="5753" y="2376"/>
                  </a:lnTo>
                  <a:lnTo>
                    <a:pt x="1" y="2376"/>
                  </a:lnTo>
                  <a:lnTo>
                    <a:pt x="1" y="2437"/>
                  </a:lnTo>
                  <a:lnTo>
                    <a:pt x="5753" y="2436"/>
                  </a:lnTo>
                  <a:lnTo>
                    <a:pt x="5753" y="2484"/>
                  </a:lnTo>
                  <a:lnTo>
                    <a:pt x="1" y="2484"/>
                  </a:lnTo>
                  <a:lnTo>
                    <a:pt x="1" y="2545"/>
                  </a:lnTo>
                  <a:lnTo>
                    <a:pt x="5753" y="2545"/>
                  </a:lnTo>
                  <a:lnTo>
                    <a:pt x="5753" y="2592"/>
                  </a:lnTo>
                  <a:lnTo>
                    <a:pt x="1" y="2592"/>
                  </a:lnTo>
                  <a:lnTo>
                    <a:pt x="1" y="2652"/>
                  </a:lnTo>
                  <a:lnTo>
                    <a:pt x="5753" y="2652"/>
                  </a:lnTo>
                  <a:lnTo>
                    <a:pt x="5753" y="2700"/>
                  </a:lnTo>
                  <a:lnTo>
                    <a:pt x="1" y="2700"/>
                  </a:lnTo>
                  <a:lnTo>
                    <a:pt x="1" y="2761"/>
                  </a:lnTo>
                  <a:lnTo>
                    <a:pt x="5753" y="2760"/>
                  </a:lnTo>
                  <a:lnTo>
                    <a:pt x="5753" y="2808"/>
                  </a:lnTo>
                  <a:lnTo>
                    <a:pt x="1" y="2808"/>
                  </a:lnTo>
                  <a:lnTo>
                    <a:pt x="1" y="2868"/>
                  </a:lnTo>
                  <a:lnTo>
                    <a:pt x="5753" y="2868"/>
                  </a:lnTo>
                  <a:lnTo>
                    <a:pt x="5753" y="2917"/>
                  </a:lnTo>
                  <a:lnTo>
                    <a:pt x="0" y="2917"/>
                  </a:lnTo>
                  <a:lnTo>
                    <a:pt x="1" y="2977"/>
                  </a:lnTo>
                  <a:lnTo>
                    <a:pt x="5753" y="2976"/>
                  </a:lnTo>
                  <a:lnTo>
                    <a:pt x="5753" y="3024"/>
                  </a:lnTo>
                  <a:lnTo>
                    <a:pt x="1" y="3024"/>
                  </a:lnTo>
                  <a:lnTo>
                    <a:pt x="1" y="3084"/>
                  </a:lnTo>
                  <a:lnTo>
                    <a:pt x="5753" y="3084"/>
                  </a:lnTo>
                  <a:lnTo>
                    <a:pt x="5753" y="3132"/>
                  </a:lnTo>
                  <a:lnTo>
                    <a:pt x="1" y="3132"/>
                  </a:lnTo>
                  <a:lnTo>
                    <a:pt x="1" y="3192"/>
                  </a:lnTo>
                  <a:lnTo>
                    <a:pt x="5753" y="3192"/>
                  </a:lnTo>
                  <a:lnTo>
                    <a:pt x="5753" y="3240"/>
                  </a:lnTo>
                  <a:lnTo>
                    <a:pt x="1" y="3240"/>
                  </a:lnTo>
                  <a:lnTo>
                    <a:pt x="1" y="3301"/>
                  </a:lnTo>
                  <a:lnTo>
                    <a:pt x="5753" y="3300"/>
                  </a:lnTo>
                  <a:lnTo>
                    <a:pt x="5753" y="3348"/>
                  </a:lnTo>
                  <a:lnTo>
                    <a:pt x="1" y="3348"/>
                  </a:lnTo>
                  <a:lnTo>
                    <a:pt x="1" y="3408"/>
                  </a:lnTo>
                  <a:lnTo>
                    <a:pt x="5753" y="3409"/>
                  </a:lnTo>
                  <a:lnTo>
                    <a:pt x="5753" y="3457"/>
                  </a:lnTo>
                  <a:lnTo>
                    <a:pt x="1" y="3456"/>
                  </a:lnTo>
                  <a:lnTo>
                    <a:pt x="1" y="3517"/>
                  </a:lnTo>
                  <a:lnTo>
                    <a:pt x="5753" y="3516"/>
                  </a:lnTo>
                  <a:lnTo>
                    <a:pt x="5753" y="3565"/>
                  </a:lnTo>
                  <a:lnTo>
                    <a:pt x="1" y="3565"/>
                  </a:lnTo>
                  <a:lnTo>
                    <a:pt x="1" y="3624"/>
                  </a:lnTo>
                  <a:lnTo>
                    <a:pt x="5753" y="3625"/>
                  </a:lnTo>
                  <a:lnTo>
                    <a:pt x="5753" y="3673"/>
                  </a:lnTo>
                  <a:lnTo>
                    <a:pt x="1" y="3672"/>
                  </a:lnTo>
                  <a:lnTo>
                    <a:pt x="1" y="3733"/>
                  </a:lnTo>
                  <a:lnTo>
                    <a:pt x="5753" y="3733"/>
                  </a:lnTo>
                  <a:lnTo>
                    <a:pt x="5753" y="3781"/>
                  </a:lnTo>
                  <a:lnTo>
                    <a:pt x="1" y="3781"/>
                  </a:lnTo>
                  <a:lnTo>
                    <a:pt x="1" y="3841"/>
                  </a:lnTo>
                  <a:lnTo>
                    <a:pt x="5753" y="3841"/>
                  </a:lnTo>
                  <a:lnTo>
                    <a:pt x="5753" y="3889"/>
                  </a:lnTo>
                </a:path>
              </a:pathLst>
            </a:custGeom>
            <a:ln w="9525" cap="rnd">
              <a:noFill/>
              <a:round/>
              <a:headEnd/>
              <a:tailEnd/>
            </a:ln>
            <a:effectLst/>
          </p:spPr>
          <p:txBody>
            <a:bodyPr/>
            <a:lstStyle/>
            <a:p>
              <a:endParaRPr lang="en-US"/>
            </a:p>
          </p:txBody>
        </p:sp>
      </p:grpSp>
      <p:sp>
        <p:nvSpPr>
          <p:cNvPr id="1029"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30" name="Rectangle 6"/>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endParaRPr lang="en-US"/>
          </a:p>
        </p:txBody>
      </p:sp>
      <p:sp>
        <p:nvSpPr>
          <p:cNvPr id="1032"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vl1pPr>
          </a:lstStyle>
          <a:p>
            <a:endParaRPr lang="en-US"/>
          </a:p>
        </p:txBody>
      </p:sp>
      <p:sp>
        <p:nvSpPr>
          <p:cNvPr id="1033"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22345AE9-A9F0-4C05-B26C-E6270A99491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1" fontAlgn="base" hangingPunct="1">
        <a:spcBef>
          <a:spcPct val="20000"/>
        </a:spcBef>
        <a:spcAft>
          <a:spcPct val="0"/>
        </a:spcAft>
        <a:buClr>
          <a:schemeClr val="tx2"/>
        </a:buClr>
        <a:buSzPct val="75000"/>
        <a:buFont typeface="Monotype Sorts"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tx2"/>
        </a:buClr>
        <a:buSzPct val="100000"/>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tx2"/>
        </a:buClr>
        <a:buSzPct val="100000"/>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tx2"/>
        </a:buClr>
        <a:buSzPct val="100000"/>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tx2"/>
        </a:buClr>
        <a:buSzPct val="100000"/>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tx2"/>
        </a:buClr>
        <a:buSzPct val="10000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a:xfrm>
            <a:off x="685800" y="457200"/>
            <a:ext cx="7772400" cy="1066800"/>
          </a:xfrm>
        </p:spPr>
        <p:txBody>
          <a:bodyPr/>
          <a:lstStyle/>
          <a:p>
            <a:pPr eaLnBrk="1" hangingPunct="1"/>
            <a:r>
              <a:rPr lang="en-US" sz="3600" b="1" dirty="0" smtClean="0"/>
              <a:t>Private Foundations</a:t>
            </a:r>
            <a:br>
              <a:rPr lang="en-US" sz="3600" b="1" dirty="0" smtClean="0"/>
            </a:br>
            <a:r>
              <a:rPr lang="en-US" sz="3600" b="1" dirty="0" smtClean="0"/>
              <a:t>An Alternative Funding Source</a:t>
            </a:r>
          </a:p>
        </p:txBody>
      </p:sp>
      <p:sp>
        <p:nvSpPr>
          <p:cNvPr id="3" name="Rectangle 2"/>
          <p:cNvSpPr txBox="1">
            <a:spLocks noChangeArrowheads="1"/>
          </p:cNvSpPr>
          <p:nvPr/>
        </p:nvSpPr>
        <p:spPr bwMode="auto">
          <a:xfrm>
            <a:off x="762000" y="51054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b="1" kern="0" noProof="0" dirty="0" smtClean="0">
                <a:solidFill>
                  <a:schemeClr val="tx2"/>
                </a:solidFill>
                <a:effectLst>
                  <a:outerShdw blurRad="38100" dist="38100" dir="2700000" algn="tl">
                    <a:srgbClr val="000000"/>
                  </a:outerShdw>
                </a:effectLst>
                <a:latin typeface="+mj-lt"/>
                <a:ea typeface="+mj-ea"/>
                <a:cs typeface="+mj-cs"/>
              </a:rPr>
              <a:t>Lakewood Resource and Referral Center</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dirty="0" smtClean="0">
                <a:ln>
                  <a:noFill/>
                </a:ln>
                <a:solidFill>
                  <a:schemeClr val="tx2"/>
                </a:solidFill>
                <a:effectLst>
                  <a:outerShdw blurRad="38100" dist="38100" dir="2700000" algn="tl">
                    <a:srgbClr val="000000"/>
                  </a:outerShdw>
                </a:effectLst>
                <a:uLnTx/>
                <a:uFillTx/>
                <a:latin typeface="+mj-lt"/>
                <a:ea typeface="+mj-ea"/>
                <a:cs typeface="+mj-cs"/>
              </a:rPr>
              <a:t>212</a:t>
            </a:r>
            <a:r>
              <a:rPr kumimoji="0" lang="en-US" sz="2400" b="1" i="0" u="none" strike="noStrike" kern="0" cap="none" spc="0" normalizeH="0" dirty="0" smtClean="0">
                <a:ln>
                  <a:noFill/>
                </a:ln>
                <a:solidFill>
                  <a:schemeClr val="tx2"/>
                </a:solidFill>
                <a:effectLst>
                  <a:outerShdw blurRad="38100" dist="38100" dir="2700000" algn="tl">
                    <a:srgbClr val="000000"/>
                  </a:outerShdw>
                </a:effectLst>
                <a:uLnTx/>
                <a:uFillTx/>
                <a:latin typeface="+mj-lt"/>
                <a:ea typeface="+mj-ea"/>
                <a:cs typeface="+mj-cs"/>
              </a:rPr>
              <a:t> 2</a:t>
            </a:r>
            <a:r>
              <a:rPr kumimoji="0" lang="en-US" sz="2400" b="1" i="0" u="none" strike="noStrike" kern="0" cap="none" spc="0" normalizeH="0" baseline="30000" dirty="0" smtClean="0">
                <a:ln>
                  <a:noFill/>
                </a:ln>
                <a:solidFill>
                  <a:schemeClr val="tx2"/>
                </a:solidFill>
                <a:effectLst>
                  <a:outerShdw blurRad="38100" dist="38100" dir="2700000" algn="tl">
                    <a:srgbClr val="000000"/>
                  </a:outerShdw>
                </a:effectLst>
                <a:uLnTx/>
                <a:uFillTx/>
                <a:latin typeface="+mj-lt"/>
                <a:ea typeface="+mj-ea"/>
                <a:cs typeface="+mj-cs"/>
              </a:rPr>
              <a:t>nd</a:t>
            </a:r>
            <a:r>
              <a:rPr kumimoji="0" lang="en-US" sz="2400" b="1" i="0" u="none" strike="noStrike" kern="0" cap="none" spc="0" normalizeH="0" dirty="0" smtClean="0">
                <a:ln>
                  <a:noFill/>
                </a:ln>
                <a:solidFill>
                  <a:schemeClr val="tx2"/>
                </a:solidFill>
                <a:effectLst>
                  <a:outerShdw blurRad="38100" dist="38100" dir="2700000" algn="tl">
                    <a:srgbClr val="000000"/>
                  </a:outerShdw>
                </a:effectLst>
                <a:uLnTx/>
                <a:uFillTx/>
                <a:latin typeface="+mj-lt"/>
                <a:ea typeface="+mj-ea"/>
                <a:cs typeface="+mj-cs"/>
              </a:rPr>
              <a:t> Street, Suite 204</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b="1" kern="0" baseline="0" noProof="0" dirty="0" smtClean="0">
                <a:solidFill>
                  <a:schemeClr val="tx2"/>
                </a:solidFill>
                <a:effectLst>
                  <a:outerShdw blurRad="38100" dist="38100" dir="2700000" algn="tl">
                    <a:srgbClr val="000000"/>
                  </a:outerShdw>
                </a:effectLst>
                <a:latin typeface="+mj-lt"/>
                <a:ea typeface="+mj-ea"/>
                <a:cs typeface="+mj-cs"/>
              </a:rPr>
              <a:t>Lakewood</a:t>
            </a:r>
            <a:r>
              <a:rPr lang="en-US" sz="2400" b="1" kern="0" dirty="0" smtClean="0">
                <a:solidFill>
                  <a:schemeClr val="tx2"/>
                </a:solidFill>
                <a:effectLst>
                  <a:outerShdw blurRad="38100" dist="38100" dir="2700000" algn="tl">
                    <a:srgbClr val="000000"/>
                  </a:outerShdw>
                </a:effectLst>
                <a:latin typeface="+mj-lt"/>
                <a:ea typeface="+mj-ea"/>
                <a:cs typeface="+mj-cs"/>
              </a:rPr>
              <a:t>, NJ 08701</a:t>
            </a:r>
            <a:endParaRPr kumimoji="0" lang="en-US"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pic>
        <p:nvPicPr>
          <p:cNvPr id="40962" name="Picture 2" descr="Money Puzzle"/>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124652" y="1981200"/>
            <a:ext cx="3246390" cy="2438400"/>
          </a:xfrm>
          <a:prstGeom prst="roundRect">
            <a:avLst/>
          </a:prstGeom>
          <a:noFill/>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685800" y="457200"/>
            <a:ext cx="7772400" cy="1143000"/>
          </a:xfrm>
        </p:spPr>
        <p:txBody>
          <a:bodyPr/>
          <a:lstStyle/>
          <a:p>
            <a:pPr eaLnBrk="1" hangingPunct="1"/>
            <a:r>
              <a:rPr lang="en-US" sz="3600" b="1" dirty="0" smtClean="0"/>
              <a:t>Preparing the Proposal</a:t>
            </a:r>
          </a:p>
        </p:txBody>
      </p:sp>
      <p:sp>
        <p:nvSpPr>
          <p:cNvPr id="6147" name="Rectangle 3"/>
          <p:cNvSpPr>
            <a:spLocks noGrp="1" noChangeArrowheads="1"/>
          </p:cNvSpPr>
          <p:nvPr>
            <p:ph type="body" idx="1"/>
          </p:nvPr>
        </p:nvSpPr>
        <p:spPr>
          <a:xfrm>
            <a:off x="685800" y="1828800"/>
            <a:ext cx="7772400" cy="4267200"/>
          </a:xfrm>
        </p:spPr>
        <p:txBody>
          <a:bodyPr/>
          <a:lstStyle/>
          <a:p>
            <a:pPr marL="461963" indent="-461963" eaLnBrk="1" hangingPunct="1">
              <a:lnSpc>
                <a:spcPct val="95000"/>
              </a:lnSpc>
              <a:spcBef>
                <a:spcPct val="25000"/>
              </a:spcBef>
            </a:pPr>
            <a:r>
              <a:rPr lang="en-US" sz="2400" dirty="0" smtClean="0">
                <a:ln>
                  <a:solidFill>
                    <a:schemeClr val="tx2"/>
                  </a:solidFill>
                </a:ln>
                <a:solidFill>
                  <a:srgbClr val="FFFFFF"/>
                </a:solidFill>
              </a:rPr>
              <a:t>First, step back and look at your proposed project as a funder would.</a:t>
            </a:r>
          </a:p>
          <a:p>
            <a:pPr marL="461963" indent="-461963" eaLnBrk="1" hangingPunct="1">
              <a:lnSpc>
                <a:spcPct val="95000"/>
              </a:lnSpc>
              <a:spcBef>
                <a:spcPct val="25000"/>
              </a:spcBef>
            </a:pPr>
            <a:r>
              <a:rPr lang="en-US" sz="2400" dirty="0" smtClean="0">
                <a:ln>
                  <a:solidFill>
                    <a:schemeClr val="tx2"/>
                  </a:solidFill>
                </a:ln>
                <a:solidFill>
                  <a:srgbClr val="FFFFFF"/>
                </a:solidFill>
              </a:rPr>
              <a:t>What do you hope to accomplish?</a:t>
            </a:r>
          </a:p>
          <a:p>
            <a:pPr marL="461963" indent="-461963" eaLnBrk="1" hangingPunct="1">
              <a:lnSpc>
                <a:spcPct val="95000"/>
              </a:lnSpc>
              <a:spcBef>
                <a:spcPct val="25000"/>
              </a:spcBef>
            </a:pPr>
            <a:r>
              <a:rPr lang="en-US" sz="2400" dirty="0" smtClean="0">
                <a:ln>
                  <a:solidFill>
                    <a:schemeClr val="tx2"/>
                  </a:solidFill>
                </a:ln>
                <a:solidFill>
                  <a:srgbClr val="FFFFFF"/>
                </a:solidFill>
              </a:rPr>
              <a:t>Think beyond traditional health-focused jargon and objectives.  For example:</a:t>
            </a:r>
          </a:p>
          <a:p>
            <a:pPr marL="1371600" lvl="1" indent="-463550" eaLnBrk="1" hangingPunct="1">
              <a:lnSpc>
                <a:spcPct val="95000"/>
              </a:lnSpc>
              <a:spcBef>
                <a:spcPct val="25000"/>
              </a:spcBef>
            </a:pPr>
            <a:r>
              <a:rPr lang="en-US" sz="2200" dirty="0" smtClean="0">
                <a:ln>
                  <a:solidFill>
                    <a:schemeClr val="tx2"/>
                  </a:solidFill>
                </a:ln>
                <a:solidFill>
                  <a:srgbClr val="FFFFFF"/>
                </a:solidFill>
              </a:rPr>
              <a:t>Will your project create community capacity?</a:t>
            </a:r>
          </a:p>
          <a:p>
            <a:pPr marL="1371600" lvl="1" indent="-463550" eaLnBrk="1" hangingPunct="1">
              <a:lnSpc>
                <a:spcPct val="95000"/>
              </a:lnSpc>
              <a:spcBef>
                <a:spcPct val="25000"/>
              </a:spcBef>
            </a:pPr>
            <a:r>
              <a:rPr lang="en-US" sz="2200" dirty="0" smtClean="0">
                <a:ln>
                  <a:solidFill>
                    <a:schemeClr val="tx2"/>
                  </a:solidFill>
                </a:ln>
                <a:solidFill>
                  <a:srgbClr val="FFFFFF"/>
                </a:solidFill>
              </a:rPr>
              <a:t>Will you promote effective volunteerism?</a:t>
            </a:r>
          </a:p>
          <a:p>
            <a:pPr marL="1371600" lvl="1" indent="-463550" eaLnBrk="1" hangingPunct="1">
              <a:lnSpc>
                <a:spcPct val="95000"/>
              </a:lnSpc>
              <a:spcBef>
                <a:spcPct val="25000"/>
              </a:spcBef>
            </a:pPr>
            <a:r>
              <a:rPr lang="en-US" sz="2200" dirty="0" smtClean="0">
                <a:ln>
                  <a:solidFill>
                    <a:schemeClr val="tx2"/>
                  </a:solidFill>
                </a:ln>
                <a:solidFill>
                  <a:srgbClr val="FFFFFF"/>
                </a:solidFill>
              </a:rPr>
              <a:t>Will you transform the ways in which public and private agencies work?</a:t>
            </a: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p:txBody>
          <a:bodyPr/>
          <a:lstStyle/>
          <a:p>
            <a:pPr algn="ctr" eaLnBrk="1" hangingPunct="1">
              <a:buFontTx/>
              <a:buNone/>
            </a:pPr>
            <a:r>
              <a:rPr lang="en-US" dirty="0" smtClean="0">
                <a:ln>
                  <a:solidFill>
                    <a:schemeClr val="tx2"/>
                  </a:solidFill>
                </a:ln>
                <a:solidFill>
                  <a:srgbClr val="FFFFFF"/>
                </a:solidFill>
              </a:rPr>
              <a:t>Framing Your Case for Support</a:t>
            </a:r>
          </a:p>
          <a:p>
            <a:pPr eaLnBrk="1" hangingPunct="1"/>
            <a:r>
              <a:rPr lang="en-US" sz="2400" dirty="0" smtClean="0">
                <a:ln>
                  <a:solidFill>
                    <a:schemeClr val="tx2"/>
                  </a:solidFill>
                </a:ln>
                <a:solidFill>
                  <a:srgbClr val="FFFFFF"/>
                </a:solidFill>
              </a:rPr>
              <a:t>What is your organization’s story?</a:t>
            </a:r>
          </a:p>
          <a:p>
            <a:pPr eaLnBrk="1" hangingPunct="1"/>
            <a:r>
              <a:rPr lang="en-US" sz="2400" dirty="0" smtClean="0">
                <a:ln>
                  <a:solidFill>
                    <a:schemeClr val="tx2"/>
                  </a:solidFill>
                </a:ln>
                <a:solidFill>
                  <a:srgbClr val="FFFFFF"/>
                </a:solidFill>
              </a:rPr>
              <a:t>How is it relevant to the interests of each foundation?</a:t>
            </a:r>
          </a:p>
          <a:p>
            <a:pPr eaLnBrk="1" hangingPunct="1"/>
            <a:r>
              <a:rPr lang="en-US" sz="2400" dirty="0" smtClean="0">
                <a:ln>
                  <a:solidFill>
                    <a:schemeClr val="tx2"/>
                  </a:solidFill>
                </a:ln>
                <a:solidFill>
                  <a:srgbClr val="FFFFFF"/>
                </a:solidFill>
              </a:rPr>
              <a:t>“Story-telling as Best Practice” </a:t>
            </a:r>
            <a:r>
              <a:rPr lang="en-US" sz="2000" dirty="0" smtClean="0">
                <a:ln>
                  <a:solidFill>
                    <a:schemeClr val="tx2"/>
                  </a:solidFill>
                </a:ln>
                <a:solidFill>
                  <a:srgbClr val="FFFFFF"/>
                </a:solidFill>
              </a:rPr>
              <a:t>(www.agoodmanonline.com)</a:t>
            </a:r>
          </a:p>
          <a:p>
            <a:pPr lvl="1" eaLnBrk="1" hangingPunct="1"/>
            <a:r>
              <a:rPr lang="en-US" sz="2000" dirty="0" smtClean="0">
                <a:ln>
                  <a:solidFill>
                    <a:schemeClr val="tx2"/>
                  </a:solidFill>
                </a:ln>
                <a:solidFill>
                  <a:srgbClr val="FFFFFF"/>
                </a:solidFill>
              </a:rPr>
              <a:t>Who is the protagonist?</a:t>
            </a:r>
          </a:p>
          <a:p>
            <a:pPr lvl="1" eaLnBrk="1" hangingPunct="1"/>
            <a:r>
              <a:rPr lang="en-US" sz="2000" dirty="0" smtClean="0">
                <a:ln>
                  <a:solidFill>
                    <a:schemeClr val="tx2"/>
                  </a:solidFill>
                </a:ln>
                <a:solidFill>
                  <a:srgbClr val="FFFFFF"/>
                </a:solidFill>
              </a:rPr>
              <a:t>What is the conflict?</a:t>
            </a:r>
          </a:p>
          <a:p>
            <a:pPr lvl="1" eaLnBrk="1" hangingPunct="1"/>
            <a:r>
              <a:rPr lang="en-US" sz="2000" dirty="0" smtClean="0">
                <a:ln>
                  <a:solidFill>
                    <a:schemeClr val="tx2"/>
                  </a:solidFill>
                </a:ln>
                <a:solidFill>
                  <a:srgbClr val="FFFFFF"/>
                </a:solidFill>
              </a:rPr>
              <a:t>What is the “hook?”</a:t>
            </a:r>
          </a:p>
          <a:p>
            <a:pPr lvl="1" eaLnBrk="1" hangingPunct="1"/>
            <a:r>
              <a:rPr lang="en-US" sz="2000" dirty="0" smtClean="0">
                <a:ln>
                  <a:solidFill>
                    <a:schemeClr val="tx2"/>
                  </a:solidFill>
                </a:ln>
                <a:solidFill>
                  <a:srgbClr val="FFFFFF"/>
                </a:solidFill>
              </a:rPr>
              <a:t>What does the story mean?</a:t>
            </a:r>
          </a:p>
        </p:txBody>
      </p:sp>
      <p:sp>
        <p:nvSpPr>
          <p:cNvPr id="6" name="Rectangle 2"/>
          <p:cNvSpPr>
            <a:spLocks noGrp="1" noChangeArrowheads="1"/>
          </p:cNvSpPr>
          <p:nvPr>
            <p:ph type="title"/>
          </p:nvPr>
        </p:nvSpPr>
        <p:spPr>
          <a:xfrm>
            <a:off x="685800" y="457200"/>
            <a:ext cx="7772400" cy="1143000"/>
          </a:xfrm>
        </p:spPr>
        <p:txBody>
          <a:bodyPr/>
          <a:lstStyle/>
          <a:p>
            <a:pPr eaLnBrk="1" hangingPunct="1"/>
            <a:r>
              <a:rPr lang="en-US" sz="3600" b="1" dirty="0" smtClean="0"/>
              <a:t>Preparing the Proposal</a:t>
            </a: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685800" y="1828800"/>
            <a:ext cx="7772400" cy="4267200"/>
          </a:xfrm>
        </p:spPr>
        <p:txBody>
          <a:bodyPr/>
          <a:lstStyle/>
          <a:p>
            <a:pPr algn="ctr" eaLnBrk="1" hangingPunct="1">
              <a:buFontTx/>
              <a:buNone/>
            </a:pPr>
            <a:r>
              <a:rPr lang="en-US" dirty="0" smtClean="0">
                <a:ln>
                  <a:solidFill>
                    <a:schemeClr val="tx2"/>
                  </a:solidFill>
                </a:ln>
                <a:solidFill>
                  <a:srgbClr val="FFFFFF"/>
                </a:solidFill>
              </a:rPr>
              <a:t>Components of Successful Proposals</a:t>
            </a:r>
          </a:p>
          <a:p>
            <a:pPr eaLnBrk="1" hangingPunct="1"/>
            <a:r>
              <a:rPr lang="en-US" sz="2200" dirty="0" smtClean="0">
                <a:ln>
                  <a:solidFill>
                    <a:schemeClr val="tx2"/>
                  </a:solidFill>
                </a:ln>
                <a:solidFill>
                  <a:srgbClr val="FFFFFF"/>
                </a:solidFill>
              </a:rPr>
              <a:t>Tell your story effectively!</a:t>
            </a:r>
          </a:p>
          <a:p>
            <a:pPr eaLnBrk="1" hangingPunct="1"/>
            <a:r>
              <a:rPr lang="en-US" sz="2200" dirty="0" smtClean="0">
                <a:ln>
                  <a:solidFill>
                    <a:schemeClr val="tx2"/>
                  </a:solidFill>
                </a:ln>
                <a:solidFill>
                  <a:srgbClr val="FFFFFF"/>
                </a:solidFill>
              </a:rPr>
              <a:t>How was the need for the proposed project determined?</a:t>
            </a:r>
          </a:p>
          <a:p>
            <a:pPr eaLnBrk="1" hangingPunct="1"/>
            <a:r>
              <a:rPr lang="en-US" sz="2200" dirty="0" smtClean="0">
                <a:ln>
                  <a:solidFill>
                    <a:schemeClr val="tx2"/>
                  </a:solidFill>
                </a:ln>
                <a:solidFill>
                  <a:srgbClr val="FFFFFF"/>
                </a:solidFill>
              </a:rPr>
              <a:t>How do you plan to address this need?</a:t>
            </a:r>
          </a:p>
          <a:p>
            <a:pPr eaLnBrk="1" hangingPunct="1"/>
            <a:r>
              <a:rPr lang="en-US" sz="2200" dirty="0" smtClean="0">
                <a:ln>
                  <a:solidFill>
                    <a:schemeClr val="tx2"/>
                  </a:solidFill>
                </a:ln>
                <a:solidFill>
                  <a:srgbClr val="FFFFFF"/>
                </a:solidFill>
              </a:rPr>
              <a:t>Which other organizations will be working with you to achieve your goals?  What are their respective roles?</a:t>
            </a:r>
          </a:p>
          <a:p>
            <a:pPr eaLnBrk="1" hangingPunct="1"/>
            <a:r>
              <a:rPr lang="en-US" sz="2200" dirty="0" smtClean="0">
                <a:ln>
                  <a:solidFill>
                    <a:schemeClr val="tx2"/>
                  </a:solidFill>
                </a:ln>
                <a:solidFill>
                  <a:srgbClr val="FFFFFF"/>
                </a:solidFill>
              </a:rPr>
              <a:t>How do you plan to evaluate the project’s impact?</a:t>
            </a:r>
          </a:p>
          <a:p>
            <a:pPr eaLnBrk="1" hangingPunct="1"/>
            <a:r>
              <a:rPr lang="en-US" sz="2200" dirty="0" smtClean="0">
                <a:ln>
                  <a:solidFill>
                    <a:schemeClr val="tx2"/>
                  </a:solidFill>
                </a:ln>
                <a:solidFill>
                  <a:srgbClr val="FFFFFF"/>
                </a:solidFill>
              </a:rPr>
              <a:t>What is the budget for the project (expenses </a:t>
            </a:r>
            <a:r>
              <a:rPr lang="en-US" sz="2200" i="1" dirty="0" smtClean="0">
                <a:ln>
                  <a:solidFill>
                    <a:schemeClr val="tx2"/>
                  </a:solidFill>
                </a:ln>
                <a:solidFill>
                  <a:srgbClr val="FFFFFF"/>
                </a:solidFill>
              </a:rPr>
              <a:t>and</a:t>
            </a:r>
            <a:r>
              <a:rPr lang="en-US" sz="2200" dirty="0" smtClean="0">
                <a:ln>
                  <a:solidFill>
                    <a:schemeClr val="tx2"/>
                  </a:solidFill>
                </a:ln>
                <a:solidFill>
                  <a:srgbClr val="FFFFFF"/>
                </a:solidFill>
              </a:rPr>
              <a:t> revenues)?</a:t>
            </a:r>
          </a:p>
          <a:p>
            <a:pPr eaLnBrk="1" hangingPunct="1"/>
            <a:r>
              <a:rPr lang="en-US" sz="2200" dirty="0" smtClean="0">
                <a:ln>
                  <a:solidFill>
                    <a:schemeClr val="tx2"/>
                  </a:solidFill>
                </a:ln>
                <a:solidFill>
                  <a:srgbClr val="FFFFFF"/>
                </a:solidFill>
              </a:rPr>
              <a:t>How would the benefits of the program be sustained beyond the grant period?</a:t>
            </a:r>
          </a:p>
        </p:txBody>
      </p:sp>
      <p:sp>
        <p:nvSpPr>
          <p:cNvPr id="6" name="Rectangle 2"/>
          <p:cNvSpPr>
            <a:spLocks noGrp="1" noChangeArrowheads="1"/>
          </p:cNvSpPr>
          <p:nvPr>
            <p:ph type="title"/>
          </p:nvPr>
        </p:nvSpPr>
        <p:spPr>
          <a:xfrm>
            <a:off x="685800" y="457200"/>
            <a:ext cx="7772400" cy="1143000"/>
          </a:xfrm>
        </p:spPr>
        <p:txBody>
          <a:bodyPr/>
          <a:lstStyle/>
          <a:p>
            <a:pPr eaLnBrk="1" hangingPunct="1"/>
            <a:r>
              <a:rPr lang="en-US" sz="3600" b="1" dirty="0" smtClean="0"/>
              <a:t>Preparing the Proposal</a:t>
            </a:r>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685800" y="1828800"/>
            <a:ext cx="7772400" cy="4267200"/>
          </a:xfrm>
        </p:spPr>
        <p:txBody>
          <a:bodyPr/>
          <a:lstStyle/>
          <a:p>
            <a:pPr algn="ctr" eaLnBrk="1" hangingPunct="1">
              <a:buFontTx/>
              <a:buNone/>
            </a:pPr>
            <a:r>
              <a:rPr lang="en-US" sz="2800" b="1" dirty="0" smtClean="0">
                <a:ln>
                  <a:solidFill>
                    <a:schemeClr val="tx2"/>
                  </a:solidFill>
                </a:ln>
                <a:solidFill>
                  <a:srgbClr val="FFFFFF"/>
                </a:solidFill>
              </a:rPr>
              <a:t>Common challenges in proposals – Sustainability</a:t>
            </a:r>
            <a:endParaRPr lang="en-US" sz="2800" dirty="0" smtClean="0">
              <a:ln>
                <a:solidFill>
                  <a:schemeClr val="tx2"/>
                </a:solidFill>
              </a:ln>
              <a:solidFill>
                <a:srgbClr val="FFFFFF"/>
              </a:solidFill>
            </a:endParaRPr>
          </a:p>
          <a:p>
            <a:pPr eaLnBrk="1" hangingPunct="1"/>
            <a:r>
              <a:rPr lang="en-US" sz="2400" dirty="0" smtClean="0">
                <a:ln>
                  <a:solidFill>
                    <a:schemeClr val="tx2"/>
                  </a:solidFill>
                </a:ln>
                <a:solidFill>
                  <a:srgbClr val="FFFFFF"/>
                </a:solidFill>
              </a:rPr>
              <a:t>Why is it so difficult to demonstrate the sustainability of a program?</a:t>
            </a:r>
          </a:p>
          <a:p>
            <a:pPr eaLnBrk="1" hangingPunct="1"/>
            <a:r>
              <a:rPr lang="en-US" sz="2400" dirty="0" smtClean="0">
                <a:ln>
                  <a:solidFill>
                    <a:schemeClr val="tx2"/>
                  </a:solidFill>
                </a:ln>
                <a:solidFill>
                  <a:srgbClr val="FFFFFF"/>
                </a:solidFill>
              </a:rPr>
              <a:t>Some less convincing strategies:</a:t>
            </a:r>
          </a:p>
          <a:p>
            <a:pPr lvl="1" eaLnBrk="1" hangingPunct="1"/>
            <a:r>
              <a:rPr lang="en-US" sz="2000" dirty="0" smtClean="0">
                <a:ln>
                  <a:solidFill>
                    <a:schemeClr val="tx2"/>
                  </a:solidFill>
                </a:ln>
                <a:solidFill>
                  <a:srgbClr val="FFFFFF"/>
                </a:solidFill>
              </a:rPr>
              <a:t>“Our organization has a track record of fundraising success, and we believe we’ll be able to increase our private donations to cover program costs after your grant funding expires.”</a:t>
            </a:r>
          </a:p>
          <a:p>
            <a:pPr lvl="1" eaLnBrk="1" hangingPunct="1"/>
            <a:r>
              <a:rPr lang="en-US" sz="2000" dirty="0" smtClean="0">
                <a:ln>
                  <a:solidFill>
                    <a:schemeClr val="tx2"/>
                  </a:solidFill>
                </a:ln>
                <a:solidFill>
                  <a:srgbClr val="FFFFFF"/>
                </a:solidFill>
              </a:rPr>
              <a:t>“After the grant period ends, we will absorb the program costs into our general operational budget.”</a:t>
            </a:r>
          </a:p>
          <a:p>
            <a:pPr lvl="1" eaLnBrk="1" hangingPunct="1"/>
            <a:r>
              <a:rPr lang="en-US" sz="2000" dirty="0" smtClean="0">
                <a:ln>
                  <a:solidFill>
                    <a:schemeClr val="tx2"/>
                  </a:solidFill>
                </a:ln>
                <a:solidFill>
                  <a:srgbClr val="FFFFFF"/>
                </a:solidFill>
              </a:rPr>
              <a:t>“We will solicit other private foundations to fund the ongoing costs of this program after your funding expires.”</a:t>
            </a:r>
          </a:p>
        </p:txBody>
      </p:sp>
      <p:sp>
        <p:nvSpPr>
          <p:cNvPr id="6" name="Rectangle 2"/>
          <p:cNvSpPr>
            <a:spLocks noGrp="1" noChangeArrowheads="1"/>
          </p:cNvSpPr>
          <p:nvPr>
            <p:ph type="title"/>
          </p:nvPr>
        </p:nvSpPr>
        <p:spPr>
          <a:xfrm>
            <a:off x="685800" y="457200"/>
            <a:ext cx="7772400" cy="1143000"/>
          </a:xfrm>
        </p:spPr>
        <p:txBody>
          <a:bodyPr/>
          <a:lstStyle/>
          <a:p>
            <a:pPr eaLnBrk="1" hangingPunct="1"/>
            <a:r>
              <a:rPr lang="en-US" sz="3600" b="1" dirty="0" smtClean="0"/>
              <a:t>Preparing the Proposal</a:t>
            </a: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685800" y="1905000"/>
            <a:ext cx="7772400" cy="4114800"/>
          </a:xfrm>
        </p:spPr>
        <p:txBody>
          <a:bodyPr/>
          <a:lstStyle/>
          <a:p>
            <a:pPr algn="ctr" eaLnBrk="1" hangingPunct="1">
              <a:lnSpc>
                <a:spcPct val="90000"/>
              </a:lnSpc>
              <a:spcAft>
                <a:spcPct val="20000"/>
              </a:spcAft>
              <a:buFontTx/>
              <a:buNone/>
            </a:pPr>
            <a:r>
              <a:rPr lang="en-US" sz="2800" b="1" dirty="0" smtClean="0">
                <a:ln>
                  <a:solidFill>
                    <a:schemeClr val="tx2"/>
                  </a:solidFill>
                </a:ln>
                <a:solidFill>
                  <a:srgbClr val="FFFFFF"/>
                </a:solidFill>
              </a:rPr>
              <a:t>Ways to solve the sustainability conundrum:</a:t>
            </a:r>
            <a:endParaRPr lang="en-US" sz="2800" dirty="0" smtClean="0">
              <a:ln>
                <a:solidFill>
                  <a:schemeClr val="tx2"/>
                </a:solidFill>
              </a:ln>
              <a:solidFill>
                <a:srgbClr val="FFFFFF"/>
              </a:solidFill>
            </a:endParaRPr>
          </a:p>
          <a:p>
            <a:pPr eaLnBrk="1" hangingPunct="1">
              <a:lnSpc>
                <a:spcPct val="90000"/>
              </a:lnSpc>
            </a:pPr>
            <a:r>
              <a:rPr lang="en-US" sz="2000" dirty="0" smtClean="0">
                <a:ln>
                  <a:solidFill>
                    <a:schemeClr val="tx2"/>
                  </a:solidFill>
                </a:ln>
                <a:solidFill>
                  <a:srgbClr val="FFFFFF"/>
                </a:solidFill>
              </a:rPr>
              <a:t>“Your grant will allow us to develop pilot data that will strengthen our application for HRSA’s “Healthy Tomorrows Partnership for Children” program.”</a:t>
            </a:r>
          </a:p>
          <a:p>
            <a:pPr eaLnBrk="1" hangingPunct="1">
              <a:lnSpc>
                <a:spcPct val="90000"/>
              </a:lnSpc>
            </a:pPr>
            <a:r>
              <a:rPr lang="en-US" sz="2000" dirty="0" smtClean="0">
                <a:ln>
                  <a:solidFill>
                    <a:schemeClr val="tx2"/>
                  </a:solidFill>
                </a:ln>
                <a:solidFill>
                  <a:srgbClr val="FFFFFF"/>
                </a:solidFill>
              </a:rPr>
              <a:t>“We are launching a $1,000 individual donor circle with a matching commitment from the </a:t>
            </a:r>
            <a:r>
              <a:rPr lang="en-US" sz="2000" dirty="0" err="1" smtClean="0">
                <a:ln>
                  <a:solidFill>
                    <a:schemeClr val="tx2"/>
                  </a:solidFill>
                </a:ln>
                <a:solidFill>
                  <a:srgbClr val="FFFFFF"/>
                </a:solidFill>
              </a:rPr>
              <a:t>Maybelle</a:t>
            </a:r>
            <a:r>
              <a:rPr lang="en-US" sz="2000" dirty="0" smtClean="0">
                <a:ln>
                  <a:solidFill>
                    <a:schemeClr val="tx2"/>
                  </a:solidFill>
                </a:ln>
                <a:solidFill>
                  <a:srgbClr val="FFFFFF"/>
                </a:solidFill>
              </a:rPr>
              <a:t> Clark MacDonald Foundation that will dramatically increase our unrestricted donor base, a portion of which will provide ongoing support for this program.”</a:t>
            </a:r>
          </a:p>
          <a:p>
            <a:pPr eaLnBrk="1" hangingPunct="1">
              <a:lnSpc>
                <a:spcPct val="90000"/>
              </a:lnSpc>
            </a:pPr>
            <a:r>
              <a:rPr lang="en-US" sz="2000" dirty="0" smtClean="0">
                <a:ln>
                  <a:solidFill>
                    <a:schemeClr val="tx2"/>
                  </a:solidFill>
                </a:ln>
                <a:solidFill>
                  <a:srgbClr val="FFFFFF"/>
                </a:solidFill>
              </a:rPr>
              <a:t>“During the course of the program, we will be concurrently advocating with county and state policy makers to restore funding for prenatal care, using the following strategies.”  </a:t>
            </a:r>
          </a:p>
        </p:txBody>
      </p:sp>
      <p:sp>
        <p:nvSpPr>
          <p:cNvPr id="7" name="Rectangle 2"/>
          <p:cNvSpPr>
            <a:spLocks noGrp="1" noChangeArrowheads="1"/>
          </p:cNvSpPr>
          <p:nvPr>
            <p:ph type="title"/>
          </p:nvPr>
        </p:nvSpPr>
        <p:spPr>
          <a:xfrm>
            <a:off x="685800" y="457200"/>
            <a:ext cx="7772400" cy="1143000"/>
          </a:xfrm>
        </p:spPr>
        <p:txBody>
          <a:bodyPr/>
          <a:lstStyle/>
          <a:p>
            <a:pPr eaLnBrk="1" hangingPunct="1"/>
            <a:r>
              <a:rPr lang="en-US" sz="3600" b="1" dirty="0" smtClean="0"/>
              <a:t>Preparing the Proposal</a:t>
            </a:r>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685800" y="1828800"/>
            <a:ext cx="7772400" cy="4267200"/>
          </a:xfrm>
        </p:spPr>
        <p:txBody>
          <a:bodyPr/>
          <a:lstStyle/>
          <a:p>
            <a:pPr algn="ctr" eaLnBrk="1" hangingPunct="1">
              <a:buFontTx/>
              <a:buNone/>
            </a:pPr>
            <a:r>
              <a:rPr lang="en-US" b="1" dirty="0" smtClean="0">
                <a:ln>
                  <a:solidFill>
                    <a:schemeClr val="tx2"/>
                  </a:solidFill>
                </a:ln>
                <a:solidFill>
                  <a:srgbClr val="FFFFFF"/>
                </a:solidFill>
              </a:rPr>
              <a:t>Other Common Mistakes in Proposals</a:t>
            </a:r>
            <a:endParaRPr lang="en-US" dirty="0" smtClean="0">
              <a:ln>
                <a:solidFill>
                  <a:schemeClr val="tx2"/>
                </a:solidFill>
              </a:ln>
              <a:solidFill>
                <a:srgbClr val="FFFFFF"/>
              </a:solidFill>
            </a:endParaRPr>
          </a:p>
          <a:p>
            <a:pPr eaLnBrk="1" hangingPunct="1"/>
            <a:r>
              <a:rPr lang="en-US" sz="2000" dirty="0" smtClean="0">
                <a:ln>
                  <a:solidFill>
                    <a:schemeClr val="tx2"/>
                  </a:solidFill>
                </a:ln>
                <a:solidFill>
                  <a:srgbClr val="FFFFFF"/>
                </a:solidFill>
              </a:rPr>
              <a:t>Where is the community?  No articulation of how the community to be served was involved in identifying the needs, assets, methods and implementation.</a:t>
            </a:r>
          </a:p>
          <a:p>
            <a:pPr eaLnBrk="1" hangingPunct="1"/>
            <a:r>
              <a:rPr lang="en-US" sz="2000" dirty="0" smtClean="0">
                <a:ln>
                  <a:solidFill>
                    <a:schemeClr val="tx2"/>
                  </a:solidFill>
                </a:ln>
                <a:solidFill>
                  <a:srgbClr val="FFFFFF"/>
                </a:solidFill>
              </a:rPr>
              <a:t>Budget Issues: asking for unrealistic amounts (research typical giving ranges); asking one funder to fund the entirety of a program; salaries, benefits or item costs well outside of market rates.</a:t>
            </a:r>
          </a:p>
          <a:p>
            <a:pPr eaLnBrk="1" hangingPunct="1"/>
            <a:r>
              <a:rPr lang="en-US" sz="2000" dirty="0" smtClean="0">
                <a:ln>
                  <a:solidFill>
                    <a:schemeClr val="tx2"/>
                  </a:solidFill>
                </a:ln>
                <a:solidFill>
                  <a:srgbClr val="FFFFFF"/>
                </a:solidFill>
              </a:rPr>
              <a:t>Project goals are vague or internally-focused, rather than describing substantial improvements in the community.</a:t>
            </a:r>
          </a:p>
          <a:p>
            <a:pPr eaLnBrk="1" hangingPunct="1"/>
            <a:r>
              <a:rPr lang="en-US" sz="2000" dirty="0" smtClean="0">
                <a:ln>
                  <a:solidFill>
                    <a:schemeClr val="tx2"/>
                  </a:solidFill>
                </a:ln>
                <a:solidFill>
                  <a:srgbClr val="FFFFFF"/>
                </a:solidFill>
              </a:rPr>
              <a:t>Statistics are used as a substitute for, rather than a complement to, telling the human side of the story.</a:t>
            </a:r>
          </a:p>
          <a:p>
            <a:pPr eaLnBrk="1" hangingPunct="1"/>
            <a:endParaRPr lang="en-US" sz="2000" dirty="0" smtClean="0">
              <a:ln>
                <a:solidFill>
                  <a:schemeClr val="tx2"/>
                </a:solidFill>
              </a:ln>
              <a:solidFill>
                <a:srgbClr val="FFFFFF"/>
              </a:solidFill>
            </a:endParaRPr>
          </a:p>
        </p:txBody>
      </p:sp>
      <p:sp>
        <p:nvSpPr>
          <p:cNvPr id="7" name="Rectangle 2"/>
          <p:cNvSpPr>
            <a:spLocks noGrp="1" noChangeArrowheads="1"/>
          </p:cNvSpPr>
          <p:nvPr>
            <p:ph type="title"/>
          </p:nvPr>
        </p:nvSpPr>
        <p:spPr>
          <a:xfrm>
            <a:off x="685800" y="457200"/>
            <a:ext cx="7772400" cy="1143000"/>
          </a:xfrm>
        </p:spPr>
        <p:txBody>
          <a:bodyPr/>
          <a:lstStyle/>
          <a:p>
            <a:pPr eaLnBrk="1" hangingPunct="1"/>
            <a:r>
              <a:rPr lang="en-US" sz="3600" b="1" dirty="0" smtClean="0"/>
              <a:t>Preparing the Proposal</a:t>
            </a: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2667000" y="2362200"/>
            <a:ext cx="5257800" cy="762000"/>
          </a:xfrm>
          <a:prstGeom prst="rect">
            <a:avLst/>
          </a:prstGeom>
          <a:solidFill>
            <a:schemeClr val="bg1">
              <a:lumMod val="40000"/>
              <a:lumOff val="60000"/>
              <a:alpha val="42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3200" dirty="0" smtClean="0">
                <a:ln>
                  <a:solidFill>
                    <a:srgbClr val="FFFF00"/>
                  </a:solidFill>
                </a:ln>
                <a:solidFill>
                  <a:schemeClr val="tx2">
                    <a:lumMod val="60000"/>
                    <a:lumOff val="40000"/>
                  </a:schemeClr>
                </a:solidFill>
              </a:rPr>
              <a:t>Soliciting the Donor</a:t>
            </a:r>
            <a:endParaRPr kumimoji="0" lang="en-US" sz="3200" b="0" i="0" u="none" strike="noStrike" cap="none" normalizeH="0" baseline="0" dirty="0" smtClean="0">
              <a:ln>
                <a:solidFill>
                  <a:srgbClr val="FFFF00"/>
                </a:solidFill>
              </a:ln>
              <a:solidFill>
                <a:schemeClr val="tx2">
                  <a:lumMod val="60000"/>
                  <a:lumOff val="40000"/>
                </a:schemeClr>
              </a:solidFill>
              <a:effectLst/>
              <a:latin typeface="Arial" pitchFamily="34" charset="0"/>
            </a:endParaRPr>
          </a:p>
        </p:txBody>
      </p:sp>
      <p:pic>
        <p:nvPicPr>
          <p:cNvPr id="14338" name="Picture 2" descr="http://www.malawivoice.com/wp-content/uploads/2010/12/ntabba.jpg"/>
          <p:cNvPicPr>
            <a:picLocks noChangeAspect="1" noChangeArrowheads="1"/>
          </p:cNvPicPr>
          <p:nvPr/>
        </p:nvPicPr>
        <p:blipFill>
          <a:blip r:embed="rId2" cstate="print"/>
          <a:srcRect/>
          <a:stretch>
            <a:fillRect/>
          </a:stretch>
        </p:blipFill>
        <p:spPr bwMode="auto">
          <a:xfrm>
            <a:off x="914400" y="2057400"/>
            <a:ext cx="2000250" cy="1409701"/>
          </a:xfrm>
          <a:prstGeom prst="ellipse">
            <a:avLst/>
          </a:prstGeom>
          <a:noFill/>
        </p:spPr>
      </p:pic>
    </p:spTree>
  </p:cSld>
  <p:clrMapOvr>
    <a:masterClrMapping/>
  </p:clrMapOvr>
  <p:transition>
    <p:wipe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p:txBody>
          <a:bodyPr/>
          <a:lstStyle/>
          <a:p>
            <a:pPr eaLnBrk="1" hangingPunct="1"/>
            <a:r>
              <a:rPr lang="en-US" sz="2400" dirty="0" smtClean="0">
                <a:ln>
                  <a:solidFill>
                    <a:schemeClr val="tx2"/>
                  </a:solidFill>
                </a:ln>
                <a:solidFill>
                  <a:srgbClr val="FFFFFF"/>
                </a:solidFill>
              </a:rPr>
              <a:t>Do not be shy about calling staff at private foundations and trusts – that’s why they are there.</a:t>
            </a:r>
          </a:p>
          <a:p>
            <a:pPr eaLnBrk="1" hangingPunct="1">
              <a:buFontTx/>
              <a:buNone/>
            </a:pPr>
            <a:r>
              <a:rPr lang="en-US" sz="2400" i="1" dirty="0" smtClean="0">
                <a:ln>
                  <a:solidFill>
                    <a:schemeClr val="tx2"/>
                  </a:solidFill>
                </a:ln>
                <a:solidFill>
                  <a:srgbClr val="FFFFFF"/>
                </a:solidFill>
              </a:rPr>
              <a:t>But first…</a:t>
            </a:r>
            <a:endParaRPr lang="en-US" sz="2400" dirty="0" smtClean="0">
              <a:ln>
                <a:solidFill>
                  <a:schemeClr val="tx2"/>
                </a:solidFill>
              </a:ln>
              <a:solidFill>
                <a:srgbClr val="FFFFFF"/>
              </a:solidFill>
            </a:endParaRPr>
          </a:p>
          <a:p>
            <a:pPr eaLnBrk="1" hangingPunct="1"/>
            <a:r>
              <a:rPr lang="en-US" sz="2400" dirty="0" smtClean="0">
                <a:ln>
                  <a:solidFill>
                    <a:schemeClr val="tx2"/>
                  </a:solidFill>
                </a:ln>
                <a:solidFill>
                  <a:srgbClr val="FFFFFF"/>
                </a:solidFill>
              </a:rPr>
              <a:t>Do your homework</a:t>
            </a:r>
          </a:p>
          <a:p>
            <a:pPr eaLnBrk="1" hangingPunct="1"/>
            <a:r>
              <a:rPr lang="en-US" sz="2400" dirty="0" smtClean="0">
                <a:ln>
                  <a:solidFill>
                    <a:schemeClr val="tx2"/>
                  </a:solidFill>
                </a:ln>
                <a:solidFill>
                  <a:srgbClr val="FFFFFF"/>
                </a:solidFill>
              </a:rPr>
              <a:t>Hone your pitch</a:t>
            </a:r>
          </a:p>
          <a:p>
            <a:pPr eaLnBrk="1" hangingPunct="1"/>
            <a:r>
              <a:rPr lang="en-US" sz="2400" dirty="0" smtClean="0">
                <a:ln>
                  <a:solidFill>
                    <a:schemeClr val="tx2"/>
                  </a:solidFill>
                </a:ln>
                <a:solidFill>
                  <a:srgbClr val="FFFFFF"/>
                </a:solidFill>
              </a:rPr>
              <a:t>Have specific questions</a:t>
            </a:r>
          </a:p>
          <a:p>
            <a:pPr eaLnBrk="1" hangingPunct="1"/>
            <a:r>
              <a:rPr lang="en-US" sz="2400" dirty="0" smtClean="0">
                <a:ln>
                  <a:solidFill>
                    <a:schemeClr val="tx2"/>
                  </a:solidFill>
                </a:ln>
                <a:solidFill>
                  <a:srgbClr val="FFFFFF"/>
                </a:solidFill>
              </a:rPr>
              <a:t>Determine next steps</a:t>
            </a:r>
          </a:p>
        </p:txBody>
      </p:sp>
      <p:sp>
        <p:nvSpPr>
          <p:cNvPr id="8" name="Rectangle 2"/>
          <p:cNvSpPr txBox="1">
            <a:spLocks noChangeArrowheads="1"/>
          </p:cNvSpPr>
          <p:nvPr/>
        </p:nvSpPr>
        <p:spPr bwMode="auto">
          <a:xfrm>
            <a:off x="6858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dirty="0" smtClean="0">
                <a:solidFill>
                  <a:schemeClr val="tx2"/>
                </a:solidFill>
                <a:effectLst>
                  <a:outerShdw blurRad="38100" dist="38100" dir="2700000" algn="tl">
                    <a:srgbClr val="000000"/>
                  </a:outerShdw>
                </a:effectLst>
                <a:latin typeface="+mj-lt"/>
                <a:ea typeface="+mj-ea"/>
                <a:cs typeface="+mj-cs"/>
              </a:rPr>
              <a:t>Soliciting the Donor</a:t>
            </a:r>
            <a:endPar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1905000"/>
            <a:ext cx="8001000" cy="4572000"/>
          </a:xfrm>
          <a:noFill/>
        </p:spPr>
        <p:txBody>
          <a:bodyPr/>
          <a:lstStyle/>
          <a:p>
            <a:pPr lvl="1"/>
            <a:r>
              <a:rPr lang="en-US" sz="2400" dirty="0" smtClean="0">
                <a:ln>
                  <a:solidFill>
                    <a:schemeClr val="tx2"/>
                  </a:solidFill>
                </a:ln>
                <a:solidFill>
                  <a:srgbClr val="FFFFFF"/>
                </a:solidFill>
              </a:rPr>
              <a:t>Schedule phone call by email if possible</a:t>
            </a:r>
          </a:p>
          <a:p>
            <a:pPr lvl="1"/>
            <a:r>
              <a:rPr lang="en-US" sz="2400" dirty="0" smtClean="0">
                <a:ln>
                  <a:solidFill>
                    <a:schemeClr val="tx2"/>
                  </a:solidFill>
                </a:ln>
                <a:solidFill>
                  <a:srgbClr val="FFFFFF"/>
                </a:solidFill>
              </a:rPr>
              <a:t>Speak to program officer or lead contact person</a:t>
            </a:r>
          </a:p>
          <a:p>
            <a:pPr lvl="1"/>
            <a:r>
              <a:rPr lang="en-US" sz="2400" dirty="0" smtClean="0">
                <a:ln>
                  <a:solidFill>
                    <a:schemeClr val="tx2"/>
                  </a:solidFill>
                </a:ln>
                <a:solidFill>
                  <a:srgbClr val="FFFFFF"/>
                </a:solidFill>
              </a:rPr>
              <a:t>Work from notes </a:t>
            </a:r>
          </a:p>
          <a:p>
            <a:pPr lvl="1"/>
            <a:r>
              <a:rPr lang="en-US" sz="2400" dirty="0" smtClean="0">
                <a:ln>
                  <a:solidFill>
                    <a:schemeClr val="tx2"/>
                  </a:solidFill>
                </a:ln>
                <a:solidFill>
                  <a:srgbClr val="FFFFFF"/>
                </a:solidFill>
              </a:rPr>
              <a:t>Describe your program in a few sentences</a:t>
            </a:r>
          </a:p>
          <a:p>
            <a:pPr lvl="1"/>
            <a:r>
              <a:rPr lang="en-US" sz="2400" dirty="0" smtClean="0">
                <a:ln>
                  <a:solidFill>
                    <a:schemeClr val="tx2"/>
                  </a:solidFill>
                </a:ln>
                <a:solidFill>
                  <a:srgbClr val="FFFFFF"/>
                </a:solidFill>
              </a:rPr>
              <a:t>Always sell your program “softly”</a:t>
            </a:r>
          </a:p>
          <a:p>
            <a:pPr lvl="1"/>
            <a:r>
              <a:rPr lang="en-US" sz="2400" dirty="0" smtClean="0">
                <a:ln>
                  <a:solidFill>
                    <a:schemeClr val="tx2"/>
                  </a:solidFill>
                </a:ln>
                <a:solidFill>
                  <a:srgbClr val="FFFFFF"/>
                </a:solidFill>
              </a:rPr>
              <a:t>Don’t over state or ever emphasize the need </a:t>
            </a:r>
          </a:p>
          <a:p>
            <a:pPr lvl="1"/>
            <a:r>
              <a:rPr lang="en-US" sz="2400" dirty="0" smtClean="0">
                <a:ln>
                  <a:solidFill>
                    <a:schemeClr val="tx2"/>
                  </a:solidFill>
                </a:ln>
                <a:solidFill>
                  <a:srgbClr val="FFFFFF"/>
                </a:solidFill>
              </a:rPr>
              <a:t>Show that you have done your homework about the foundation &amp; the contact before you contacted them</a:t>
            </a:r>
          </a:p>
          <a:p>
            <a:pPr lvl="1"/>
            <a:r>
              <a:rPr lang="en-US" sz="2400" dirty="0" smtClean="0">
                <a:ln>
                  <a:solidFill>
                    <a:schemeClr val="tx2"/>
                  </a:solidFill>
                </a:ln>
                <a:solidFill>
                  <a:srgbClr val="FFFFFF"/>
                </a:solidFill>
              </a:rPr>
              <a:t>Take notes &amp; listen carefully to their phrasing of the issue</a:t>
            </a:r>
          </a:p>
          <a:p>
            <a:pPr lvl="1"/>
            <a:r>
              <a:rPr lang="en-US" sz="2400" dirty="0" smtClean="0">
                <a:ln>
                  <a:solidFill>
                    <a:schemeClr val="tx2"/>
                  </a:solidFill>
                </a:ln>
                <a:solidFill>
                  <a:srgbClr val="FFFFFF"/>
                </a:solidFill>
              </a:rPr>
              <a:t>Follow-up exactly as instructed</a:t>
            </a:r>
          </a:p>
          <a:p>
            <a:pPr lvl="1"/>
            <a:endParaRPr lang="en-US" dirty="0" smtClean="0">
              <a:ln>
                <a:solidFill>
                  <a:schemeClr val="tx2"/>
                </a:solidFill>
              </a:ln>
              <a:solidFill>
                <a:srgbClr val="FFFFFF"/>
              </a:solidFill>
            </a:endParaRPr>
          </a:p>
        </p:txBody>
      </p:sp>
      <p:sp>
        <p:nvSpPr>
          <p:cNvPr id="5" name="Rectangle 2"/>
          <p:cNvSpPr txBox="1">
            <a:spLocks noChangeArrowheads="1"/>
          </p:cNvSpPr>
          <p:nvPr/>
        </p:nvSpPr>
        <p:spPr bwMode="auto">
          <a:xfrm>
            <a:off x="6858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dirty="0" smtClean="0">
                <a:solidFill>
                  <a:schemeClr val="tx2"/>
                </a:solidFill>
                <a:effectLst>
                  <a:outerShdw blurRad="38100" dist="38100" dir="2700000" algn="tl">
                    <a:srgbClr val="000000"/>
                  </a:outerShdw>
                </a:effectLst>
                <a:latin typeface="+mj-lt"/>
                <a:ea typeface="+mj-ea"/>
                <a:cs typeface="+mj-cs"/>
              </a:rPr>
              <a:t>Soliciting the Donor</a:t>
            </a:r>
            <a:endPar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2667000" y="2362200"/>
            <a:ext cx="5257800" cy="762000"/>
          </a:xfrm>
          <a:prstGeom prst="rect">
            <a:avLst/>
          </a:prstGeom>
          <a:solidFill>
            <a:schemeClr val="bg1">
              <a:lumMod val="40000"/>
              <a:lumOff val="60000"/>
              <a:alpha val="42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3200" dirty="0" smtClean="0">
                <a:ln>
                  <a:solidFill>
                    <a:srgbClr val="FFFF00"/>
                  </a:solidFill>
                </a:ln>
                <a:solidFill>
                  <a:schemeClr val="tx2">
                    <a:lumMod val="60000"/>
                    <a:lumOff val="40000"/>
                  </a:schemeClr>
                </a:solidFill>
              </a:rPr>
              <a:t>The Art of Cultivation</a:t>
            </a:r>
            <a:endParaRPr kumimoji="0" lang="en-US" sz="3200" b="0" i="0" u="none" strike="noStrike" cap="none" normalizeH="0" baseline="0" dirty="0" smtClean="0">
              <a:ln>
                <a:solidFill>
                  <a:srgbClr val="FFFF00"/>
                </a:solidFill>
              </a:ln>
              <a:solidFill>
                <a:schemeClr val="tx2">
                  <a:lumMod val="60000"/>
                  <a:lumOff val="40000"/>
                </a:schemeClr>
              </a:solidFill>
              <a:effectLst/>
              <a:latin typeface="Arial" pitchFamily="34" charset="0"/>
            </a:endParaRPr>
          </a:p>
        </p:txBody>
      </p:sp>
      <p:pic>
        <p:nvPicPr>
          <p:cNvPr id="9218" name="Picture 2" descr="http://www.tripointfundraising.com/wpsys/wp-content/uploads/2011/02/Cultivation-hand-shake-e1296661224163.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76400" y="1828800"/>
            <a:ext cx="1219200" cy="1721511"/>
          </a:xfrm>
          <a:prstGeom prst="rect">
            <a:avLst/>
          </a:prstGeom>
          <a:noFill/>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685800" y="457200"/>
            <a:ext cx="7772400" cy="1143000"/>
          </a:xfrm>
        </p:spPr>
        <p:txBody>
          <a:bodyPr/>
          <a:lstStyle/>
          <a:p>
            <a:pPr eaLnBrk="1" hangingPunct="1"/>
            <a:r>
              <a:rPr lang="en-US" sz="3600" b="1" dirty="0" smtClean="0"/>
              <a:t>The Topics We’ll Be Covering</a:t>
            </a:r>
          </a:p>
        </p:txBody>
      </p:sp>
      <p:sp>
        <p:nvSpPr>
          <p:cNvPr id="3077" name="Rectangle 3"/>
          <p:cNvSpPr>
            <a:spLocks noGrp="1" noChangeArrowheads="1"/>
          </p:cNvSpPr>
          <p:nvPr>
            <p:ph type="body" idx="1"/>
          </p:nvPr>
        </p:nvSpPr>
        <p:spPr>
          <a:xfrm>
            <a:off x="685800" y="1828800"/>
            <a:ext cx="7772400" cy="4114800"/>
          </a:xfrm>
        </p:spPr>
        <p:txBody>
          <a:bodyPr/>
          <a:lstStyle/>
          <a:p>
            <a:pPr eaLnBrk="1" hangingPunct="1"/>
            <a:r>
              <a:rPr lang="en-US" sz="2800" dirty="0" smtClean="0">
                <a:solidFill>
                  <a:srgbClr val="FFFF00"/>
                </a:solidFill>
              </a:rPr>
              <a:t>Identifying likely prospects for your program;</a:t>
            </a:r>
          </a:p>
          <a:p>
            <a:pPr eaLnBrk="1" hangingPunct="1"/>
            <a:r>
              <a:rPr lang="en-US" sz="2800" dirty="0" smtClean="0">
                <a:solidFill>
                  <a:srgbClr val="FFFF00"/>
                </a:solidFill>
              </a:rPr>
              <a:t>Framing your case for support;</a:t>
            </a:r>
          </a:p>
          <a:p>
            <a:pPr eaLnBrk="1" hangingPunct="1"/>
            <a:r>
              <a:rPr lang="en-US" sz="2800" dirty="0" smtClean="0">
                <a:solidFill>
                  <a:srgbClr val="FFFF00"/>
                </a:solidFill>
              </a:rPr>
              <a:t>Common elements of successful proposals;</a:t>
            </a:r>
          </a:p>
          <a:p>
            <a:pPr eaLnBrk="1" hangingPunct="1"/>
            <a:r>
              <a:rPr lang="en-US" sz="2800" dirty="0" smtClean="0">
                <a:solidFill>
                  <a:srgbClr val="FFFF00"/>
                </a:solidFill>
              </a:rPr>
              <a:t>Overcoming common mistakes and obstacles</a:t>
            </a:r>
          </a:p>
          <a:p>
            <a:r>
              <a:rPr lang="en-US" sz="2800" dirty="0" smtClean="0">
                <a:solidFill>
                  <a:srgbClr val="FFFF00"/>
                </a:solidFill>
              </a:rPr>
              <a:t>The art of cultivation, from initial contact through proposal submission;</a:t>
            </a:r>
          </a:p>
          <a:p>
            <a:pPr eaLnBrk="1" hangingPunct="1"/>
            <a:r>
              <a:rPr lang="en-US" sz="2800" dirty="0" smtClean="0">
                <a:solidFill>
                  <a:srgbClr val="FFFF00"/>
                </a:solidFill>
              </a:rPr>
              <a:t>Stewarding your relationships.</a:t>
            </a:r>
          </a:p>
        </p:txBody>
      </p:sp>
    </p:spTree>
  </p:cSld>
  <p:clrMapOvr>
    <a:masterClrMapping/>
  </p:clrMapOvr>
  <p:transition>
    <p:wipe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685800" y="1447800"/>
            <a:ext cx="7772400" cy="4648200"/>
          </a:xfrm>
        </p:spPr>
        <p:txBody>
          <a:bodyPr/>
          <a:lstStyle/>
          <a:p>
            <a:pPr lvl="1"/>
            <a:endParaRPr lang="en-US" dirty="0" smtClean="0">
              <a:ln>
                <a:solidFill>
                  <a:schemeClr val="tx2"/>
                </a:solidFill>
              </a:ln>
              <a:solidFill>
                <a:srgbClr val="FFFFFF"/>
              </a:solidFill>
            </a:endParaRPr>
          </a:p>
          <a:p>
            <a:r>
              <a:rPr lang="en-US" dirty="0" smtClean="0">
                <a:ln>
                  <a:solidFill>
                    <a:schemeClr val="tx2"/>
                  </a:solidFill>
                </a:ln>
                <a:solidFill>
                  <a:srgbClr val="FFFFFF"/>
                </a:solidFill>
              </a:rPr>
              <a:t>Cultivate, cultivate, cultivate</a:t>
            </a:r>
          </a:p>
          <a:p>
            <a:r>
              <a:rPr lang="en-US" dirty="0" smtClean="0">
                <a:ln>
                  <a:solidFill>
                    <a:schemeClr val="tx2"/>
                  </a:solidFill>
                </a:ln>
                <a:solidFill>
                  <a:srgbClr val="FFFFFF"/>
                </a:solidFill>
              </a:rPr>
              <a:t>Approach any contact as an opportunity for long term funding;</a:t>
            </a:r>
          </a:p>
          <a:p>
            <a:r>
              <a:rPr lang="en-US" dirty="0" smtClean="0">
                <a:ln>
                  <a:solidFill>
                    <a:schemeClr val="tx2"/>
                  </a:solidFill>
                </a:ln>
                <a:solidFill>
                  <a:srgbClr val="FFFFFF"/>
                </a:solidFill>
              </a:rPr>
              <a:t>If you receive an award, always submit your reports on time</a:t>
            </a:r>
          </a:p>
          <a:p>
            <a:endParaRPr lang="en-US" dirty="0" smtClean="0">
              <a:ln>
                <a:solidFill>
                  <a:schemeClr val="tx2"/>
                </a:solidFill>
              </a:ln>
              <a:solidFill>
                <a:srgbClr val="FFFFFF"/>
              </a:solidFill>
            </a:endParaRPr>
          </a:p>
          <a:p>
            <a:pPr lvl="1"/>
            <a:endParaRPr lang="en-US" dirty="0" smtClean="0">
              <a:ln>
                <a:solidFill>
                  <a:schemeClr val="tx2"/>
                </a:solidFill>
              </a:ln>
              <a:solidFill>
                <a:srgbClr val="FFFFFF"/>
              </a:solidFill>
            </a:endParaRPr>
          </a:p>
        </p:txBody>
      </p:sp>
      <p:sp>
        <p:nvSpPr>
          <p:cNvPr id="9220" name="Text Box 4"/>
          <p:cNvSpPr txBox="1">
            <a:spLocks noChangeArrowheads="1"/>
          </p:cNvSpPr>
          <p:nvPr/>
        </p:nvSpPr>
        <p:spPr bwMode="auto">
          <a:xfrm>
            <a:off x="838200" y="2362200"/>
            <a:ext cx="7543800" cy="579438"/>
          </a:xfrm>
          <a:prstGeom prst="rect">
            <a:avLst/>
          </a:prstGeom>
          <a:noFill/>
          <a:ln w="9525">
            <a:noFill/>
            <a:miter lim="800000"/>
            <a:headEnd/>
            <a:tailEnd/>
          </a:ln>
        </p:spPr>
        <p:txBody>
          <a:bodyPr>
            <a:spAutoFit/>
          </a:bodyPr>
          <a:lstStyle/>
          <a:p>
            <a:pPr>
              <a:spcBef>
                <a:spcPct val="50000"/>
              </a:spcBef>
            </a:pPr>
            <a:endParaRPr lang="en-US"/>
          </a:p>
        </p:txBody>
      </p:sp>
      <p:sp>
        <p:nvSpPr>
          <p:cNvPr id="5" name="Rectangle 2"/>
          <p:cNvSpPr txBox="1">
            <a:spLocks noChangeArrowheads="1"/>
          </p:cNvSpPr>
          <p:nvPr/>
        </p:nvSpPr>
        <p:spPr bwMode="auto">
          <a:xfrm>
            <a:off x="6858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dirty="0" smtClean="0">
                <a:solidFill>
                  <a:schemeClr val="tx2"/>
                </a:solidFill>
                <a:effectLst>
                  <a:outerShdw blurRad="38100" dist="38100" dir="2700000" algn="tl">
                    <a:srgbClr val="000000"/>
                  </a:outerShdw>
                </a:effectLst>
                <a:latin typeface="+mj-lt"/>
                <a:ea typeface="+mj-ea"/>
                <a:cs typeface="+mj-cs"/>
              </a:rPr>
              <a:t>The Art of Cultivation</a:t>
            </a:r>
            <a:endPar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85800" y="1905000"/>
            <a:ext cx="7772400" cy="4114800"/>
          </a:xfrm>
        </p:spPr>
        <p:txBody>
          <a:bodyPr/>
          <a:lstStyle/>
          <a:p>
            <a:pPr algn="ctr" eaLnBrk="1" hangingPunct="1">
              <a:buFontTx/>
              <a:buNone/>
            </a:pPr>
            <a:r>
              <a:rPr lang="en-US" sz="2800" b="1" dirty="0" smtClean="0">
                <a:ln>
                  <a:solidFill>
                    <a:schemeClr val="tx2"/>
                  </a:solidFill>
                </a:ln>
                <a:solidFill>
                  <a:srgbClr val="FFFFFF"/>
                </a:solidFill>
              </a:rPr>
              <a:t>Cultivation – Initial contact through solicitation</a:t>
            </a:r>
            <a:endParaRPr lang="en-US" sz="2800" dirty="0" smtClean="0">
              <a:ln>
                <a:solidFill>
                  <a:schemeClr val="tx2"/>
                </a:solidFill>
              </a:ln>
              <a:solidFill>
                <a:srgbClr val="FFFFFF"/>
              </a:solidFill>
            </a:endParaRPr>
          </a:p>
          <a:p>
            <a:pPr eaLnBrk="1" hangingPunct="1"/>
            <a:r>
              <a:rPr lang="en-US" sz="2400" dirty="0" smtClean="0">
                <a:ln>
                  <a:solidFill>
                    <a:schemeClr val="tx2"/>
                  </a:solidFill>
                </a:ln>
                <a:solidFill>
                  <a:srgbClr val="FFFFFF"/>
                </a:solidFill>
              </a:rPr>
              <a:t>You and your funders are partners working together to improve community health – you are not a salesman or a supplicant.</a:t>
            </a:r>
          </a:p>
          <a:p>
            <a:pPr eaLnBrk="1" hangingPunct="1"/>
            <a:r>
              <a:rPr lang="en-US" sz="2400" dirty="0" smtClean="0">
                <a:ln>
                  <a:solidFill>
                    <a:schemeClr val="tx2"/>
                  </a:solidFill>
                </a:ln>
                <a:solidFill>
                  <a:srgbClr val="FFFFFF"/>
                </a:solidFill>
              </a:rPr>
              <a:t>Make good use of your contacts – have specific objectives you aim to achieve with each one.</a:t>
            </a:r>
          </a:p>
          <a:p>
            <a:pPr eaLnBrk="1" hangingPunct="1"/>
            <a:r>
              <a:rPr lang="en-US" sz="2400" dirty="0" smtClean="0">
                <a:ln>
                  <a:solidFill>
                    <a:schemeClr val="tx2"/>
                  </a:solidFill>
                </a:ln>
                <a:solidFill>
                  <a:srgbClr val="FFFFFF"/>
                </a:solidFill>
              </a:rPr>
              <a:t>Ask questions to guide the development of your proposals, and </a:t>
            </a:r>
            <a:r>
              <a:rPr lang="en-US" sz="2400" i="1" dirty="0" smtClean="0">
                <a:ln>
                  <a:solidFill>
                    <a:schemeClr val="tx2"/>
                  </a:solidFill>
                </a:ln>
                <a:solidFill>
                  <a:srgbClr val="FFFFFF"/>
                </a:solidFill>
              </a:rPr>
              <a:t>use the answers!</a:t>
            </a:r>
            <a:endParaRPr lang="en-US" sz="2400" dirty="0" smtClean="0">
              <a:ln>
                <a:solidFill>
                  <a:schemeClr val="tx2"/>
                </a:solidFill>
              </a:ln>
              <a:solidFill>
                <a:srgbClr val="FFFFFF"/>
              </a:solidFill>
            </a:endParaRPr>
          </a:p>
          <a:p>
            <a:pPr eaLnBrk="1" hangingPunct="1"/>
            <a:r>
              <a:rPr lang="en-US" sz="2400" dirty="0" smtClean="0">
                <a:ln>
                  <a:solidFill>
                    <a:schemeClr val="tx2"/>
                  </a:solidFill>
                </a:ln>
                <a:solidFill>
                  <a:srgbClr val="FFFFFF"/>
                </a:solidFill>
              </a:rPr>
              <a:t>Offer a site visit, ask if proposal was sufficient to answer all questions, determine next steps.</a:t>
            </a:r>
          </a:p>
        </p:txBody>
      </p:sp>
      <p:sp>
        <p:nvSpPr>
          <p:cNvPr id="4" name="Rectangle 2"/>
          <p:cNvSpPr txBox="1">
            <a:spLocks noChangeArrowheads="1"/>
          </p:cNvSpPr>
          <p:nvPr/>
        </p:nvSpPr>
        <p:spPr bwMode="auto">
          <a:xfrm>
            <a:off x="6858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dirty="0" smtClean="0">
                <a:solidFill>
                  <a:schemeClr val="tx2"/>
                </a:solidFill>
                <a:effectLst>
                  <a:outerShdw blurRad="38100" dist="38100" dir="2700000" algn="tl">
                    <a:srgbClr val="000000"/>
                  </a:outerShdw>
                </a:effectLst>
                <a:latin typeface="+mj-lt"/>
                <a:ea typeface="+mj-ea"/>
                <a:cs typeface="+mj-cs"/>
              </a:rPr>
              <a:t>The Art of Cultivation</a:t>
            </a:r>
            <a:endPar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2667000" y="2362200"/>
            <a:ext cx="5867400" cy="762000"/>
          </a:xfrm>
          <a:prstGeom prst="rect">
            <a:avLst/>
          </a:prstGeom>
          <a:solidFill>
            <a:schemeClr val="bg1">
              <a:lumMod val="40000"/>
              <a:lumOff val="60000"/>
              <a:alpha val="42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3200" dirty="0" smtClean="0">
                <a:ln>
                  <a:solidFill>
                    <a:srgbClr val="FFFF00"/>
                  </a:solidFill>
                </a:ln>
                <a:solidFill>
                  <a:schemeClr val="tx2">
                    <a:lumMod val="60000"/>
                    <a:lumOff val="40000"/>
                  </a:schemeClr>
                </a:solidFill>
              </a:rPr>
              <a:t>Stewarding the Relationship</a:t>
            </a:r>
            <a:endParaRPr kumimoji="0" lang="en-US" sz="3200" b="0" i="0" u="none" strike="noStrike" cap="none" normalizeH="0" baseline="0" dirty="0" smtClean="0">
              <a:ln>
                <a:solidFill>
                  <a:srgbClr val="FFFF00"/>
                </a:solidFill>
              </a:ln>
              <a:solidFill>
                <a:schemeClr val="tx2">
                  <a:lumMod val="60000"/>
                  <a:lumOff val="40000"/>
                </a:schemeClr>
              </a:solidFill>
              <a:effectLst/>
              <a:latin typeface="Arial" pitchFamily="34" charset="0"/>
            </a:endParaRPr>
          </a:p>
        </p:txBody>
      </p:sp>
      <p:pic>
        <p:nvPicPr>
          <p:cNvPr id="4100" name="Picture 4" descr="http://bakerlg.com/LawBlog/wp-content/uploads/2010/12/Power-of-Attorney.png"/>
          <p:cNvPicPr>
            <a:picLocks noChangeAspect="1" noChangeArrowheads="1"/>
          </p:cNvPicPr>
          <p:nvPr/>
        </p:nvPicPr>
        <p:blipFill>
          <a:blip r:embed="rId2" cstate="print"/>
          <a:srcRect l="2667" t="3980" r="1333" b="4478"/>
          <a:stretch>
            <a:fillRect/>
          </a:stretch>
        </p:blipFill>
        <p:spPr bwMode="auto">
          <a:xfrm>
            <a:off x="838200" y="2057400"/>
            <a:ext cx="2146852" cy="1371600"/>
          </a:xfrm>
          <a:prstGeom prst="ellipse">
            <a:avLst/>
          </a:prstGeom>
          <a:noFill/>
        </p:spPr>
      </p:pic>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685800" y="1905000"/>
            <a:ext cx="7772400" cy="4114800"/>
          </a:xfrm>
        </p:spPr>
        <p:txBody>
          <a:bodyPr/>
          <a:lstStyle/>
          <a:p>
            <a:pPr algn="ctr" eaLnBrk="1" hangingPunct="1">
              <a:lnSpc>
                <a:spcPct val="90000"/>
              </a:lnSpc>
              <a:buFontTx/>
              <a:buNone/>
            </a:pPr>
            <a:r>
              <a:rPr lang="en-US" sz="2800" b="1" dirty="0" smtClean="0">
                <a:ln>
                  <a:solidFill>
                    <a:schemeClr val="tx2"/>
                  </a:solidFill>
                </a:ln>
                <a:solidFill>
                  <a:srgbClr val="FFFFFF"/>
                </a:solidFill>
              </a:rPr>
              <a:t>Stewarding your relationships</a:t>
            </a:r>
            <a:endParaRPr lang="en-US" sz="2800" dirty="0" smtClean="0">
              <a:ln>
                <a:solidFill>
                  <a:schemeClr val="tx2"/>
                </a:solidFill>
              </a:ln>
              <a:solidFill>
                <a:srgbClr val="FFFFFF"/>
              </a:solidFill>
            </a:endParaRPr>
          </a:p>
          <a:p>
            <a:pPr eaLnBrk="1" hangingPunct="1">
              <a:lnSpc>
                <a:spcPct val="95000"/>
              </a:lnSpc>
              <a:spcBef>
                <a:spcPct val="30000"/>
              </a:spcBef>
            </a:pPr>
            <a:r>
              <a:rPr lang="en-US" sz="2200" dirty="0" smtClean="0">
                <a:ln>
                  <a:solidFill>
                    <a:schemeClr val="tx2"/>
                  </a:solidFill>
                </a:ln>
                <a:solidFill>
                  <a:srgbClr val="FFFFFF"/>
                </a:solidFill>
              </a:rPr>
              <a:t>People like to be thanked for their contribution;</a:t>
            </a:r>
          </a:p>
          <a:p>
            <a:pPr eaLnBrk="1" hangingPunct="1">
              <a:lnSpc>
                <a:spcPct val="95000"/>
              </a:lnSpc>
              <a:spcBef>
                <a:spcPct val="30000"/>
              </a:spcBef>
            </a:pPr>
            <a:r>
              <a:rPr lang="en-US" sz="2200" dirty="0" smtClean="0">
                <a:ln>
                  <a:solidFill>
                    <a:schemeClr val="tx2"/>
                  </a:solidFill>
                </a:ln>
                <a:solidFill>
                  <a:srgbClr val="FFFFFF"/>
                </a:solidFill>
              </a:rPr>
              <a:t>Keep your funders informed of your successes, progress, and unanticipated challenges;</a:t>
            </a:r>
          </a:p>
          <a:p>
            <a:pPr eaLnBrk="1" hangingPunct="1">
              <a:lnSpc>
                <a:spcPct val="95000"/>
              </a:lnSpc>
              <a:spcBef>
                <a:spcPct val="30000"/>
              </a:spcBef>
            </a:pPr>
            <a:r>
              <a:rPr lang="en-US" sz="2200" dirty="0" smtClean="0">
                <a:ln>
                  <a:solidFill>
                    <a:schemeClr val="tx2"/>
                  </a:solidFill>
                </a:ln>
                <a:solidFill>
                  <a:srgbClr val="FFFFFF"/>
                </a:solidFill>
              </a:rPr>
              <a:t>When appropriate, this goes beyond standard reporting requirements – share the human stories of what your program means to your community;</a:t>
            </a:r>
          </a:p>
          <a:p>
            <a:pPr eaLnBrk="1" hangingPunct="1">
              <a:lnSpc>
                <a:spcPct val="95000"/>
              </a:lnSpc>
              <a:spcBef>
                <a:spcPct val="30000"/>
              </a:spcBef>
            </a:pPr>
            <a:r>
              <a:rPr lang="en-US" sz="2200" dirty="0" smtClean="0">
                <a:ln>
                  <a:solidFill>
                    <a:schemeClr val="tx2"/>
                  </a:solidFill>
                </a:ln>
                <a:solidFill>
                  <a:srgbClr val="FFFFFF"/>
                </a:solidFill>
              </a:rPr>
              <a:t>Be honest about problems you encounter – ask for advice if you need it;</a:t>
            </a:r>
          </a:p>
          <a:p>
            <a:pPr eaLnBrk="1" hangingPunct="1">
              <a:lnSpc>
                <a:spcPct val="95000"/>
              </a:lnSpc>
              <a:spcBef>
                <a:spcPct val="30000"/>
              </a:spcBef>
            </a:pPr>
            <a:r>
              <a:rPr lang="en-US" sz="2200" dirty="0" smtClean="0">
                <a:ln>
                  <a:solidFill>
                    <a:schemeClr val="tx2"/>
                  </a:solidFill>
                </a:ln>
                <a:solidFill>
                  <a:srgbClr val="FFFFFF"/>
                </a:solidFill>
              </a:rPr>
              <a:t>If you are pursuing other funding, ask your committed funder if they would write a letter on your behalf.</a:t>
            </a:r>
          </a:p>
        </p:txBody>
      </p:sp>
      <p:sp>
        <p:nvSpPr>
          <p:cNvPr id="7" name="Rectangle 2"/>
          <p:cNvSpPr txBox="1">
            <a:spLocks noChangeArrowheads="1"/>
          </p:cNvSpPr>
          <p:nvPr/>
        </p:nvSpPr>
        <p:spPr bwMode="auto">
          <a:xfrm>
            <a:off x="6858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dirty="0" smtClean="0">
                <a:solidFill>
                  <a:schemeClr val="tx2"/>
                </a:solidFill>
                <a:effectLst>
                  <a:outerShdw blurRad="38100" dist="38100" dir="2700000" algn="tl">
                    <a:srgbClr val="000000"/>
                  </a:outerShdw>
                </a:effectLst>
                <a:latin typeface="+mj-lt"/>
                <a:ea typeface="+mj-ea"/>
                <a:cs typeface="+mj-cs"/>
              </a:rPr>
              <a:t>Stewarding the Relationship</a:t>
            </a:r>
            <a:endPar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6858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dirty="0" smtClean="0">
                <a:solidFill>
                  <a:schemeClr val="tx2"/>
                </a:solidFill>
                <a:effectLst>
                  <a:outerShdw blurRad="38100" dist="38100" dir="2700000" algn="tl">
                    <a:srgbClr val="000000"/>
                  </a:outerShdw>
                </a:effectLst>
                <a:latin typeface="+mj-lt"/>
                <a:ea typeface="+mj-ea"/>
                <a:cs typeface="+mj-cs"/>
              </a:rPr>
              <a:t>Thank  you!</a:t>
            </a:r>
            <a:endPar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 name="Rectangle 2"/>
          <p:cNvSpPr txBox="1">
            <a:spLocks noChangeArrowheads="1"/>
          </p:cNvSpPr>
          <p:nvPr/>
        </p:nvSpPr>
        <p:spPr bwMode="auto">
          <a:xfrm>
            <a:off x="838200" y="32004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dirty="0" smtClean="0">
                <a:solidFill>
                  <a:schemeClr val="tx2"/>
                </a:solidFill>
                <a:effectLst>
                  <a:outerShdw blurRad="38100" dist="38100" dir="2700000" algn="tl">
                    <a:srgbClr val="000000"/>
                  </a:outerShdw>
                </a:effectLst>
                <a:latin typeface="+mj-lt"/>
                <a:ea typeface="+mj-ea"/>
                <a:cs typeface="+mj-cs"/>
              </a:rPr>
              <a:t>Q&amp;A</a:t>
            </a:r>
            <a:endPar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667000" y="2362200"/>
            <a:ext cx="5257800" cy="762000"/>
          </a:xfrm>
          <a:prstGeom prst="rect">
            <a:avLst/>
          </a:prstGeom>
          <a:solidFill>
            <a:schemeClr val="bg1">
              <a:lumMod val="40000"/>
              <a:lumOff val="60000"/>
              <a:alpha val="42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3200" dirty="0" smtClean="0">
                <a:ln>
                  <a:solidFill>
                    <a:srgbClr val="FFFF00"/>
                  </a:solidFill>
                </a:ln>
                <a:solidFill>
                  <a:schemeClr val="tx2">
                    <a:lumMod val="60000"/>
                    <a:lumOff val="40000"/>
                  </a:schemeClr>
                </a:solidFill>
              </a:rPr>
              <a:t>Identifying Prospects</a:t>
            </a:r>
            <a:endParaRPr kumimoji="0" lang="en-US" sz="3200" b="0" i="0" u="none" strike="noStrike" cap="none" normalizeH="0" baseline="0" dirty="0" smtClean="0">
              <a:ln>
                <a:solidFill>
                  <a:srgbClr val="FFFF00"/>
                </a:solidFill>
              </a:ln>
              <a:solidFill>
                <a:schemeClr val="tx2">
                  <a:lumMod val="60000"/>
                  <a:lumOff val="40000"/>
                </a:schemeClr>
              </a:solidFill>
              <a:effectLst/>
              <a:latin typeface="Arial" pitchFamily="34" charset="0"/>
            </a:endParaRPr>
          </a:p>
        </p:txBody>
      </p:sp>
      <p:pic>
        <p:nvPicPr>
          <p:cNvPr id="36866" name="Picture 2" descr="http://t3.gstatic.com/images?q=tbn:ANd9GcRD4NQ6Fov4taVgxpz7s5xnOQsRoqublNm2I8HYx2mB7Lyo9H1kJGC5dRyG"/>
          <p:cNvPicPr>
            <a:picLocks noChangeAspect="1" noChangeArrowheads="1"/>
          </p:cNvPicPr>
          <p:nvPr/>
        </p:nvPicPr>
        <p:blipFill>
          <a:blip r:embed="rId2" cstate="print"/>
          <a:srcRect/>
          <a:stretch>
            <a:fillRect/>
          </a:stretch>
        </p:blipFill>
        <p:spPr bwMode="auto">
          <a:xfrm>
            <a:off x="1371600" y="2133601"/>
            <a:ext cx="1423762" cy="1219200"/>
          </a:xfrm>
          <a:prstGeom prst="ellipse">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685800" y="609600"/>
            <a:ext cx="7772400" cy="838200"/>
          </a:xfrm>
        </p:spPr>
        <p:txBody>
          <a:bodyPr/>
          <a:lstStyle/>
          <a:p>
            <a:pPr eaLnBrk="1" hangingPunct="1"/>
            <a:r>
              <a:rPr lang="en-US" sz="3600" b="1" dirty="0" smtClean="0"/>
              <a:t>Identifying Prospects</a:t>
            </a:r>
          </a:p>
        </p:txBody>
      </p:sp>
      <p:sp>
        <p:nvSpPr>
          <p:cNvPr id="8195" name="Rectangle 3"/>
          <p:cNvSpPr>
            <a:spLocks noGrp="1" noChangeArrowheads="1"/>
          </p:cNvSpPr>
          <p:nvPr>
            <p:ph type="body" idx="1"/>
          </p:nvPr>
        </p:nvSpPr>
        <p:spPr>
          <a:xfrm>
            <a:off x="685800" y="1828800"/>
            <a:ext cx="7772400" cy="4114800"/>
          </a:xfrm>
        </p:spPr>
        <p:txBody>
          <a:bodyPr/>
          <a:lstStyle/>
          <a:p>
            <a:pPr algn="ctr" eaLnBrk="1" hangingPunct="1">
              <a:spcAft>
                <a:spcPct val="10000"/>
              </a:spcAft>
              <a:buNone/>
            </a:pPr>
            <a:r>
              <a:rPr lang="en-US" sz="2400" dirty="0" smtClean="0">
                <a:ln>
                  <a:solidFill>
                    <a:schemeClr val="tx2"/>
                  </a:solidFill>
                </a:ln>
                <a:solidFill>
                  <a:srgbClr val="FFFFFF"/>
                </a:solidFill>
              </a:rPr>
              <a:t>Top Resources</a:t>
            </a:r>
          </a:p>
          <a:p>
            <a:pPr eaLnBrk="1" hangingPunct="1">
              <a:spcAft>
                <a:spcPct val="10000"/>
              </a:spcAft>
            </a:pPr>
            <a:r>
              <a:rPr lang="en-US" sz="2400" dirty="0" smtClean="0">
                <a:ln>
                  <a:solidFill>
                    <a:schemeClr val="tx2"/>
                  </a:solidFill>
                </a:ln>
                <a:solidFill>
                  <a:srgbClr val="FFFFFF"/>
                </a:solidFill>
              </a:rPr>
              <a:t>Foundation Center online</a:t>
            </a:r>
          </a:p>
          <a:p>
            <a:pPr eaLnBrk="1" hangingPunct="1">
              <a:spcAft>
                <a:spcPct val="10000"/>
              </a:spcAft>
            </a:pPr>
            <a:r>
              <a:rPr lang="en-US" sz="2400" dirty="0" err="1" smtClean="0">
                <a:ln>
                  <a:solidFill>
                    <a:schemeClr val="tx2"/>
                  </a:solidFill>
                </a:ln>
                <a:solidFill>
                  <a:srgbClr val="FFFFFF"/>
                </a:solidFill>
              </a:rPr>
              <a:t>Grantsmart</a:t>
            </a:r>
            <a:endParaRPr lang="en-US" sz="2400" dirty="0" smtClean="0">
              <a:ln>
                <a:solidFill>
                  <a:schemeClr val="tx2"/>
                </a:solidFill>
              </a:ln>
              <a:solidFill>
                <a:srgbClr val="FFFFFF"/>
              </a:solidFill>
            </a:endParaRPr>
          </a:p>
          <a:p>
            <a:pPr eaLnBrk="1" hangingPunct="1">
              <a:spcAft>
                <a:spcPct val="10000"/>
              </a:spcAft>
            </a:pPr>
            <a:r>
              <a:rPr lang="en-US" sz="2400" dirty="0" smtClean="0">
                <a:ln>
                  <a:solidFill>
                    <a:schemeClr val="tx2"/>
                  </a:solidFill>
                </a:ln>
                <a:solidFill>
                  <a:srgbClr val="FFFFFF"/>
                </a:solidFill>
              </a:rPr>
              <a:t>Guide Star</a:t>
            </a:r>
          </a:p>
          <a:p>
            <a:pPr eaLnBrk="1" hangingPunct="1">
              <a:spcAft>
                <a:spcPct val="10000"/>
              </a:spcAft>
            </a:pPr>
            <a:r>
              <a:rPr lang="en-US" sz="2400" dirty="0" smtClean="0">
                <a:ln>
                  <a:solidFill>
                    <a:schemeClr val="tx2"/>
                  </a:solidFill>
                </a:ln>
                <a:solidFill>
                  <a:srgbClr val="FFFFFF"/>
                </a:solidFill>
              </a:rPr>
              <a:t>Chronicle of Philanthropy</a:t>
            </a:r>
          </a:p>
          <a:p>
            <a:pPr eaLnBrk="1" hangingPunct="1">
              <a:spcAft>
                <a:spcPct val="10000"/>
              </a:spcAft>
            </a:pPr>
            <a:r>
              <a:rPr lang="en-US" sz="2400" dirty="0" smtClean="0">
                <a:ln>
                  <a:solidFill>
                    <a:schemeClr val="tx2"/>
                  </a:solidFill>
                </a:ln>
                <a:solidFill>
                  <a:srgbClr val="FFFFFF"/>
                </a:solidFill>
              </a:rPr>
              <a:t>Professional affiliations (WVDO, AFP)</a:t>
            </a:r>
          </a:p>
          <a:p>
            <a:pPr eaLnBrk="1" hangingPunct="1">
              <a:spcAft>
                <a:spcPct val="10000"/>
              </a:spcAft>
            </a:pPr>
            <a:r>
              <a:rPr lang="en-US" sz="2400" dirty="0" smtClean="0">
                <a:ln>
                  <a:solidFill>
                    <a:schemeClr val="tx2"/>
                  </a:solidFill>
                </a:ln>
                <a:solidFill>
                  <a:srgbClr val="FFFFFF"/>
                </a:solidFill>
              </a:rPr>
              <a:t>Word of mouth from professional colleagues</a:t>
            </a: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2667000" y="2362200"/>
            <a:ext cx="5257800" cy="762000"/>
          </a:xfrm>
          <a:prstGeom prst="rect">
            <a:avLst/>
          </a:prstGeom>
          <a:solidFill>
            <a:schemeClr val="bg1">
              <a:lumMod val="40000"/>
              <a:lumOff val="60000"/>
              <a:alpha val="42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3200" dirty="0" smtClean="0">
                <a:ln>
                  <a:solidFill>
                    <a:srgbClr val="FFFF00"/>
                  </a:solidFill>
                </a:ln>
                <a:solidFill>
                  <a:schemeClr val="tx2">
                    <a:lumMod val="60000"/>
                    <a:lumOff val="40000"/>
                  </a:schemeClr>
                </a:solidFill>
              </a:rPr>
              <a:t>Narrowing the Results</a:t>
            </a:r>
            <a:endParaRPr kumimoji="0" lang="en-US" sz="3200" b="0" i="0" u="none" strike="noStrike" cap="none" normalizeH="0" baseline="0" dirty="0" smtClean="0">
              <a:ln>
                <a:solidFill>
                  <a:srgbClr val="FFFF00"/>
                </a:solidFill>
              </a:ln>
              <a:solidFill>
                <a:schemeClr val="tx2">
                  <a:lumMod val="60000"/>
                  <a:lumOff val="40000"/>
                </a:schemeClr>
              </a:solidFill>
              <a:effectLst/>
              <a:latin typeface="Arial" pitchFamily="34" charset="0"/>
            </a:endParaRPr>
          </a:p>
        </p:txBody>
      </p:sp>
      <p:pic>
        <p:nvPicPr>
          <p:cNvPr id="33794" name="Picture 2" descr="http://www.etftrends.com/wp-content/uploads/2009/07/silhouette_of_man_looking_down_microscope.jpg"/>
          <p:cNvPicPr>
            <a:picLocks noChangeAspect="1" noChangeArrowheads="1"/>
          </p:cNvPicPr>
          <p:nvPr/>
        </p:nvPicPr>
        <p:blipFill>
          <a:blip r:embed="rId2" cstate="print"/>
          <a:srcRect/>
          <a:stretch>
            <a:fillRect/>
          </a:stretch>
        </p:blipFill>
        <p:spPr bwMode="auto">
          <a:xfrm>
            <a:off x="1295400" y="2133600"/>
            <a:ext cx="1524000" cy="1200188"/>
          </a:xfrm>
          <a:prstGeom prst="ellipse">
            <a:avLst/>
          </a:prstGeom>
          <a:noFill/>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1031"/>
          <p:cNvSpPr>
            <a:spLocks noGrp="1" noChangeArrowheads="1"/>
          </p:cNvSpPr>
          <p:nvPr>
            <p:ph type="body" idx="1"/>
          </p:nvPr>
        </p:nvSpPr>
        <p:spPr>
          <a:noFill/>
        </p:spPr>
        <p:txBody>
          <a:bodyPr/>
          <a:lstStyle/>
          <a:p>
            <a:r>
              <a:rPr lang="en-US" sz="3000" b="1" dirty="0" smtClean="0">
                <a:ln>
                  <a:solidFill>
                    <a:schemeClr val="tx2"/>
                  </a:solidFill>
                </a:ln>
                <a:solidFill>
                  <a:srgbClr val="FFFFFF"/>
                </a:solidFill>
              </a:rPr>
              <a:t>Giving by Program or Issue Area</a:t>
            </a:r>
          </a:p>
          <a:p>
            <a:pPr lvl="2"/>
            <a:r>
              <a:rPr lang="en-US" dirty="0" smtClean="0">
                <a:ln>
                  <a:solidFill>
                    <a:schemeClr val="tx2"/>
                  </a:solidFill>
                </a:ln>
                <a:solidFill>
                  <a:srgbClr val="FFFFFF"/>
                </a:solidFill>
              </a:rPr>
              <a:t>Health, children, rural, etc.</a:t>
            </a:r>
          </a:p>
          <a:p>
            <a:r>
              <a:rPr lang="en-US" sz="3000" b="1" dirty="0" smtClean="0">
                <a:ln>
                  <a:solidFill>
                    <a:schemeClr val="tx2"/>
                  </a:solidFill>
                </a:ln>
                <a:solidFill>
                  <a:srgbClr val="FFFFFF"/>
                </a:solidFill>
              </a:rPr>
              <a:t>Giving by Geographic Location</a:t>
            </a:r>
            <a:endParaRPr lang="en-US" dirty="0" smtClean="0">
              <a:ln>
                <a:solidFill>
                  <a:schemeClr val="tx2"/>
                </a:solidFill>
              </a:ln>
              <a:solidFill>
                <a:srgbClr val="FFFFFF"/>
              </a:solidFill>
            </a:endParaRPr>
          </a:p>
          <a:p>
            <a:pPr lvl="2"/>
            <a:r>
              <a:rPr lang="en-US" dirty="0" smtClean="0">
                <a:ln>
                  <a:solidFill>
                    <a:schemeClr val="tx2"/>
                  </a:solidFill>
                </a:ln>
                <a:solidFill>
                  <a:srgbClr val="FFFFFF"/>
                </a:solidFill>
              </a:rPr>
              <a:t>City, county, state, region, etc…</a:t>
            </a:r>
          </a:p>
          <a:p>
            <a:r>
              <a:rPr lang="en-US" sz="3000" b="1" dirty="0" smtClean="0">
                <a:ln>
                  <a:solidFill>
                    <a:schemeClr val="tx2"/>
                  </a:solidFill>
                </a:ln>
                <a:solidFill>
                  <a:srgbClr val="FFFFFF"/>
                </a:solidFill>
              </a:rPr>
              <a:t>What They Say They Do vs. What They Do</a:t>
            </a:r>
            <a:endParaRPr lang="en-US" b="1" dirty="0" smtClean="0">
              <a:ln>
                <a:solidFill>
                  <a:schemeClr val="tx2"/>
                </a:solidFill>
              </a:ln>
              <a:solidFill>
                <a:srgbClr val="FFFFFF"/>
              </a:solidFill>
            </a:endParaRPr>
          </a:p>
          <a:p>
            <a:pPr lvl="2"/>
            <a:r>
              <a:rPr lang="en-US" dirty="0" smtClean="0">
                <a:ln>
                  <a:solidFill>
                    <a:schemeClr val="tx2"/>
                  </a:solidFill>
                </a:ln>
                <a:solidFill>
                  <a:srgbClr val="FFFFFF"/>
                </a:solidFill>
              </a:rPr>
              <a:t>Grant guidelines vs. grants actually made</a:t>
            </a:r>
          </a:p>
          <a:p>
            <a:endParaRPr lang="en-US" dirty="0" smtClean="0">
              <a:ln>
                <a:solidFill>
                  <a:schemeClr val="tx2"/>
                </a:solidFill>
              </a:ln>
              <a:solidFill>
                <a:srgbClr val="FFFFFF"/>
              </a:solidFill>
            </a:endParaRPr>
          </a:p>
        </p:txBody>
      </p:sp>
      <p:sp>
        <p:nvSpPr>
          <p:cNvPr id="5" name="Rectangle 2"/>
          <p:cNvSpPr txBox="1">
            <a:spLocks noChangeArrowheads="1"/>
          </p:cNvSpPr>
          <p:nvPr/>
        </p:nvSpPr>
        <p:spPr bwMode="auto">
          <a:xfrm>
            <a:off x="6858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Narrowing the Results</a:t>
            </a: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noFill/>
        </p:spPr>
        <p:txBody>
          <a:bodyPr/>
          <a:lstStyle/>
          <a:p>
            <a:pPr>
              <a:buFontTx/>
              <a:buNone/>
            </a:pPr>
            <a:r>
              <a:rPr lang="en-US" sz="3000" b="1" dirty="0" smtClean="0">
                <a:ln>
                  <a:solidFill>
                    <a:schemeClr val="tx2"/>
                  </a:solidFill>
                </a:ln>
                <a:solidFill>
                  <a:srgbClr val="FFFFFF"/>
                </a:solidFill>
              </a:rPr>
              <a:t>Key points to consider:</a:t>
            </a:r>
          </a:p>
          <a:p>
            <a:pPr lvl="1"/>
            <a:r>
              <a:rPr lang="en-US" dirty="0" smtClean="0">
                <a:ln>
                  <a:solidFill>
                    <a:schemeClr val="tx2"/>
                  </a:solidFill>
                </a:ln>
                <a:solidFill>
                  <a:srgbClr val="FFFFFF"/>
                </a:solidFill>
              </a:rPr>
              <a:t>Who are the board members?</a:t>
            </a:r>
          </a:p>
          <a:p>
            <a:pPr lvl="1"/>
            <a:r>
              <a:rPr lang="en-US" dirty="0" smtClean="0">
                <a:ln>
                  <a:solidFill>
                    <a:schemeClr val="tx2"/>
                  </a:solidFill>
                </a:ln>
                <a:solidFill>
                  <a:srgbClr val="FFFFFF"/>
                </a:solidFill>
              </a:rPr>
              <a:t>Who is the key decision maker?</a:t>
            </a:r>
          </a:p>
          <a:p>
            <a:pPr lvl="1"/>
            <a:r>
              <a:rPr lang="en-US" dirty="0" smtClean="0">
                <a:ln>
                  <a:solidFill>
                    <a:schemeClr val="tx2"/>
                  </a:solidFill>
                </a:ln>
                <a:solidFill>
                  <a:srgbClr val="FFFFFF"/>
                </a:solidFill>
              </a:rPr>
              <a:t>What are their key linkages?</a:t>
            </a:r>
          </a:p>
          <a:p>
            <a:pPr>
              <a:buFontTx/>
              <a:buNone/>
            </a:pPr>
            <a:r>
              <a:rPr lang="en-US" b="1" dirty="0" smtClean="0">
                <a:ln>
                  <a:solidFill>
                    <a:schemeClr val="tx2"/>
                  </a:solidFill>
                </a:ln>
                <a:solidFill>
                  <a:srgbClr val="FFFFFF"/>
                </a:solidFill>
              </a:rPr>
              <a:t>For family foundations:</a:t>
            </a:r>
          </a:p>
          <a:p>
            <a:pPr lvl="1"/>
            <a:r>
              <a:rPr lang="en-US" dirty="0" smtClean="0">
                <a:ln>
                  <a:solidFill>
                    <a:schemeClr val="tx2"/>
                  </a:solidFill>
                </a:ln>
                <a:solidFill>
                  <a:srgbClr val="FFFFFF"/>
                </a:solidFill>
              </a:rPr>
              <a:t>What is the source of the original corpus?</a:t>
            </a:r>
          </a:p>
          <a:p>
            <a:pPr lvl="1"/>
            <a:r>
              <a:rPr lang="en-US" dirty="0" smtClean="0">
                <a:ln>
                  <a:solidFill>
                    <a:schemeClr val="tx2"/>
                  </a:solidFill>
                </a:ln>
                <a:solidFill>
                  <a:srgbClr val="FFFFFF"/>
                </a:solidFill>
              </a:rPr>
              <a:t>What other linkages are there?</a:t>
            </a:r>
          </a:p>
          <a:p>
            <a:pPr lvl="1"/>
            <a:endParaRPr lang="en-US" dirty="0" smtClean="0">
              <a:ln>
                <a:solidFill>
                  <a:schemeClr val="tx2"/>
                </a:solidFill>
              </a:ln>
              <a:solidFill>
                <a:srgbClr val="FFFFFF"/>
              </a:solidFill>
            </a:endParaRPr>
          </a:p>
        </p:txBody>
      </p:sp>
      <p:sp>
        <p:nvSpPr>
          <p:cNvPr id="6" name="Rectangle 2"/>
          <p:cNvSpPr txBox="1">
            <a:spLocks noChangeArrowheads="1"/>
          </p:cNvSpPr>
          <p:nvPr/>
        </p:nvSpPr>
        <p:spPr bwMode="auto">
          <a:xfrm>
            <a:off x="6858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Narrowing the Results</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sz="half" idx="1"/>
          </p:nvPr>
        </p:nvSpPr>
        <p:spPr>
          <a:xfrm>
            <a:off x="609600" y="1828800"/>
            <a:ext cx="3733800" cy="4648200"/>
          </a:xfrm>
          <a:ln w="19050">
            <a:solidFill>
              <a:schemeClr val="tx1"/>
            </a:solidFill>
          </a:ln>
        </p:spPr>
        <p:txBody>
          <a:bodyPr/>
          <a:lstStyle/>
          <a:p>
            <a:r>
              <a:rPr lang="en-US" dirty="0" smtClean="0">
                <a:ln>
                  <a:solidFill>
                    <a:schemeClr val="tx2"/>
                  </a:solidFill>
                </a:ln>
                <a:solidFill>
                  <a:srgbClr val="FFFFFF"/>
                </a:solidFill>
              </a:rPr>
              <a:t>Contact information</a:t>
            </a:r>
          </a:p>
          <a:p>
            <a:r>
              <a:rPr lang="en-US" dirty="0" smtClean="0">
                <a:ln>
                  <a:solidFill>
                    <a:schemeClr val="tx2"/>
                  </a:solidFill>
                </a:ln>
                <a:solidFill>
                  <a:srgbClr val="FFFFFF"/>
                </a:solidFill>
              </a:rPr>
              <a:t>Specific program area</a:t>
            </a:r>
          </a:p>
          <a:p>
            <a:r>
              <a:rPr lang="en-US" dirty="0" smtClean="0">
                <a:ln>
                  <a:solidFill>
                    <a:schemeClr val="tx2"/>
                  </a:solidFill>
                </a:ln>
                <a:solidFill>
                  <a:srgbClr val="FFFFFF"/>
                </a:solidFill>
              </a:rPr>
              <a:t>Name of key staff contact </a:t>
            </a:r>
          </a:p>
          <a:p>
            <a:r>
              <a:rPr lang="en-US" dirty="0" smtClean="0">
                <a:ln>
                  <a:solidFill>
                    <a:schemeClr val="tx2"/>
                  </a:solidFill>
                </a:ln>
                <a:solidFill>
                  <a:srgbClr val="FFFFFF"/>
                </a:solidFill>
              </a:rPr>
              <a:t>Priorities</a:t>
            </a:r>
          </a:p>
          <a:p>
            <a:r>
              <a:rPr lang="en-US" dirty="0" smtClean="0">
                <a:ln>
                  <a:solidFill>
                    <a:schemeClr val="tx2"/>
                  </a:solidFill>
                </a:ln>
                <a:solidFill>
                  <a:srgbClr val="FFFFFF"/>
                </a:solidFill>
              </a:rPr>
              <a:t>Giving history</a:t>
            </a:r>
          </a:p>
          <a:p>
            <a:r>
              <a:rPr lang="en-US" dirty="0" smtClean="0">
                <a:ln>
                  <a:solidFill>
                    <a:schemeClr val="tx2"/>
                  </a:solidFill>
                </a:ln>
                <a:solidFill>
                  <a:srgbClr val="FFFFFF"/>
                </a:solidFill>
              </a:rPr>
              <a:t>Eligibility</a:t>
            </a:r>
            <a:r>
              <a:rPr lang="en-US" sz="3200" dirty="0" smtClean="0">
                <a:ln>
                  <a:solidFill>
                    <a:schemeClr val="tx2"/>
                  </a:solidFill>
                </a:ln>
                <a:solidFill>
                  <a:srgbClr val="FFFFFF"/>
                </a:solidFill>
              </a:rPr>
              <a:t> </a:t>
            </a:r>
          </a:p>
          <a:p>
            <a:endParaRPr lang="en-US" sz="3200" dirty="0" smtClean="0">
              <a:ln>
                <a:solidFill>
                  <a:schemeClr val="tx2"/>
                </a:solidFill>
              </a:ln>
              <a:solidFill>
                <a:srgbClr val="FFFFFF"/>
              </a:solidFill>
            </a:endParaRPr>
          </a:p>
        </p:txBody>
      </p:sp>
      <p:sp>
        <p:nvSpPr>
          <p:cNvPr id="7171" name="Rectangle 4"/>
          <p:cNvSpPr>
            <a:spLocks noGrp="1" noChangeArrowheads="1"/>
          </p:cNvSpPr>
          <p:nvPr>
            <p:ph type="body" sz="half" idx="2"/>
          </p:nvPr>
        </p:nvSpPr>
        <p:spPr>
          <a:xfrm>
            <a:off x="4800600" y="1828800"/>
            <a:ext cx="3505200" cy="4648200"/>
          </a:xfrm>
          <a:ln w="19050">
            <a:solidFill>
              <a:schemeClr val="tx1"/>
            </a:solidFill>
          </a:ln>
        </p:spPr>
        <p:txBody>
          <a:bodyPr/>
          <a:lstStyle/>
          <a:p>
            <a:r>
              <a:rPr lang="en-US" smtClean="0">
                <a:ln>
                  <a:solidFill>
                    <a:schemeClr val="tx2"/>
                  </a:solidFill>
                </a:ln>
                <a:solidFill>
                  <a:srgbClr val="FFFFFF"/>
                </a:solidFill>
              </a:rPr>
              <a:t>Funding levels</a:t>
            </a:r>
          </a:p>
          <a:p>
            <a:r>
              <a:rPr lang="en-US" smtClean="0">
                <a:ln>
                  <a:solidFill>
                    <a:schemeClr val="tx2"/>
                  </a:solidFill>
                </a:ln>
                <a:solidFill>
                  <a:srgbClr val="FFFFFF"/>
                </a:solidFill>
              </a:rPr>
              <a:t>Funding cycles</a:t>
            </a:r>
          </a:p>
          <a:p>
            <a:r>
              <a:rPr lang="en-US" smtClean="0">
                <a:ln>
                  <a:solidFill>
                    <a:schemeClr val="tx2"/>
                  </a:solidFill>
                </a:ln>
                <a:solidFill>
                  <a:srgbClr val="FFFFFF"/>
                </a:solidFill>
              </a:rPr>
              <a:t>Deadlines</a:t>
            </a:r>
          </a:p>
          <a:p>
            <a:r>
              <a:rPr lang="en-US" smtClean="0">
                <a:ln>
                  <a:solidFill>
                    <a:schemeClr val="tx2"/>
                  </a:solidFill>
                </a:ln>
                <a:solidFill>
                  <a:srgbClr val="FFFFFF"/>
                </a:solidFill>
              </a:rPr>
              <a:t>Review, process, selection criteria</a:t>
            </a:r>
          </a:p>
          <a:p>
            <a:r>
              <a:rPr lang="en-US" smtClean="0">
                <a:ln>
                  <a:solidFill>
                    <a:schemeClr val="tx2"/>
                  </a:solidFill>
                </a:ln>
                <a:solidFill>
                  <a:srgbClr val="FFFFFF"/>
                </a:solidFill>
              </a:rPr>
              <a:t>Matching requirements</a:t>
            </a:r>
          </a:p>
          <a:p>
            <a:endParaRPr lang="en-US" smtClean="0">
              <a:ln>
                <a:solidFill>
                  <a:schemeClr val="tx2"/>
                </a:solidFill>
              </a:ln>
              <a:solidFill>
                <a:srgbClr val="FFFFFF"/>
              </a:solidFill>
            </a:endParaRPr>
          </a:p>
        </p:txBody>
      </p:sp>
      <p:sp>
        <p:nvSpPr>
          <p:cNvPr id="7" name="Rectangle 2"/>
          <p:cNvSpPr txBox="1">
            <a:spLocks noChangeArrowheads="1"/>
          </p:cNvSpPr>
          <p:nvPr/>
        </p:nvSpPr>
        <p:spPr bwMode="auto">
          <a:xfrm>
            <a:off x="6858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Narrowing the Results</a:t>
            </a: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2667000" y="2362200"/>
            <a:ext cx="5257800" cy="762000"/>
          </a:xfrm>
          <a:prstGeom prst="rect">
            <a:avLst/>
          </a:prstGeom>
          <a:solidFill>
            <a:schemeClr val="bg1">
              <a:lumMod val="40000"/>
              <a:lumOff val="60000"/>
              <a:alpha val="42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3200" dirty="0" smtClean="0">
                <a:ln>
                  <a:solidFill>
                    <a:srgbClr val="FFFF00"/>
                  </a:solidFill>
                </a:ln>
                <a:solidFill>
                  <a:schemeClr val="tx2">
                    <a:lumMod val="60000"/>
                    <a:lumOff val="40000"/>
                  </a:schemeClr>
                </a:solidFill>
              </a:rPr>
              <a:t>Preparing the proposal</a:t>
            </a:r>
            <a:endParaRPr kumimoji="0" lang="en-US" sz="3200" b="0" i="0" u="none" strike="noStrike" cap="none" normalizeH="0" baseline="0" dirty="0" smtClean="0">
              <a:ln>
                <a:solidFill>
                  <a:srgbClr val="FFFF00"/>
                </a:solidFill>
              </a:ln>
              <a:solidFill>
                <a:schemeClr val="tx2">
                  <a:lumMod val="60000"/>
                  <a:lumOff val="40000"/>
                </a:schemeClr>
              </a:solidFill>
              <a:effectLst/>
              <a:latin typeface="Arial" pitchFamily="34" charset="0"/>
            </a:endParaRPr>
          </a:p>
        </p:txBody>
      </p:sp>
      <p:pic>
        <p:nvPicPr>
          <p:cNvPr id="26626" name="Picture 2" descr="http://www.legalsecretaryjournal.com/sites/default/files/Report.jpg"/>
          <p:cNvPicPr>
            <a:picLocks noChangeAspect="1" noChangeArrowheads="1"/>
          </p:cNvPicPr>
          <p:nvPr/>
        </p:nvPicPr>
        <p:blipFill>
          <a:blip r:embed="rId2" cstate="print"/>
          <a:srcRect/>
          <a:stretch>
            <a:fillRect/>
          </a:stretch>
        </p:blipFill>
        <p:spPr bwMode="auto">
          <a:xfrm>
            <a:off x="1295400" y="2133600"/>
            <a:ext cx="1676400" cy="1370024"/>
          </a:xfrm>
          <a:prstGeom prst="ellipse">
            <a:avLst/>
          </a:prstGeom>
          <a:noFill/>
        </p:spPr>
      </p:pic>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Blue stripe design template">
  <a:themeElements>
    <a:clrScheme name="Office Theme 1">
      <a:dk1>
        <a:srgbClr val="000066"/>
      </a:dk1>
      <a:lt1>
        <a:srgbClr val="CCCCFF"/>
      </a:lt1>
      <a:dk2>
        <a:srgbClr val="0000FF"/>
      </a:dk2>
      <a:lt2>
        <a:srgbClr val="FFFF00"/>
      </a:lt2>
      <a:accent1>
        <a:srgbClr val="FF3300"/>
      </a:accent1>
      <a:accent2>
        <a:srgbClr val="FF9933"/>
      </a:accent2>
      <a:accent3>
        <a:srgbClr val="AAAAFF"/>
      </a:accent3>
      <a:accent4>
        <a:srgbClr val="AEAEDA"/>
      </a:accent4>
      <a:accent5>
        <a:srgbClr val="FFADAA"/>
      </a:accent5>
      <a:accent6>
        <a:srgbClr val="E78A2D"/>
      </a:accent6>
      <a:hlink>
        <a:srgbClr val="D60093"/>
      </a:hlink>
      <a:folHlink>
        <a:srgbClr val="6699FF"/>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ffice Theme 1">
        <a:dk1>
          <a:srgbClr val="000066"/>
        </a:dk1>
        <a:lt1>
          <a:srgbClr val="CCCCFF"/>
        </a:lt1>
        <a:dk2>
          <a:srgbClr val="0000FF"/>
        </a:dk2>
        <a:lt2>
          <a:srgbClr val="FFFF00"/>
        </a:lt2>
        <a:accent1>
          <a:srgbClr val="FF3300"/>
        </a:accent1>
        <a:accent2>
          <a:srgbClr val="FF9933"/>
        </a:accent2>
        <a:accent3>
          <a:srgbClr val="AAAAFF"/>
        </a:accent3>
        <a:accent4>
          <a:srgbClr val="AEAEDA"/>
        </a:accent4>
        <a:accent5>
          <a:srgbClr val="FFADAA"/>
        </a:accent5>
        <a:accent6>
          <a:srgbClr val="E78A2D"/>
        </a:accent6>
        <a:hlink>
          <a:srgbClr val="D60093"/>
        </a:hlink>
        <a:folHlink>
          <a:srgbClr val="6699FF"/>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99"/>
        </a:dk2>
        <a:lt2>
          <a:srgbClr val="CCECFF"/>
        </a:lt2>
        <a:accent1>
          <a:srgbClr val="00CCCC"/>
        </a:accent1>
        <a:accent2>
          <a:srgbClr val="CCCCFF"/>
        </a:accent2>
        <a:accent3>
          <a:srgbClr val="FFFFFF"/>
        </a:accent3>
        <a:accent4>
          <a:srgbClr val="000000"/>
        </a:accent4>
        <a:accent5>
          <a:srgbClr val="AAE2E2"/>
        </a:accent5>
        <a:accent6>
          <a:srgbClr val="B9B9E7"/>
        </a:accent6>
        <a:hlink>
          <a:srgbClr val="66CCFF"/>
        </a:hlink>
        <a:folHlink>
          <a:srgbClr val="DDDDDD"/>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DDDDDD"/>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663300"/>
        </a:dk2>
        <a:lt2>
          <a:srgbClr val="FFCC66"/>
        </a:lt2>
        <a:accent1>
          <a:srgbClr val="999933"/>
        </a:accent1>
        <a:accent2>
          <a:srgbClr val="CCCC00"/>
        </a:accent2>
        <a:accent3>
          <a:srgbClr val="FFFFE2"/>
        </a:accent3>
        <a:accent4>
          <a:srgbClr val="000000"/>
        </a:accent4>
        <a:accent5>
          <a:srgbClr val="CACAAD"/>
        </a:accent5>
        <a:accent6>
          <a:srgbClr val="B9B900"/>
        </a:accent6>
        <a:hlink>
          <a:srgbClr val="FF9966"/>
        </a:hlink>
        <a:folHlink>
          <a:srgbClr val="FFCC99"/>
        </a:folHlink>
      </a:clrScheme>
      <a:clrMap bg1="lt1" tx1="dk1" bg2="lt2" tx2="dk2" accent1="accent1" accent2="accent2" accent3="accent3" accent4="accent4" accent5="accent5" accent6="accent6" hlink="hlink" folHlink="folHlink"/>
    </a:extraClrScheme>
    <a:extraClrScheme>
      <a:clrScheme name="Office Theme 5">
        <a:dk1>
          <a:srgbClr val="990066"/>
        </a:dk1>
        <a:lt1>
          <a:srgbClr val="FFFFFF"/>
        </a:lt1>
        <a:dk2>
          <a:srgbClr val="CC3399"/>
        </a:dk2>
        <a:lt2>
          <a:srgbClr val="FFFF00"/>
        </a:lt2>
        <a:accent1>
          <a:srgbClr val="6699FF"/>
        </a:accent1>
        <a:accent2>
          <a:srgbClr val="00CCCC"/>
        </a:accent2>
        <a:accent3>
          <a:srgbClr val="E2ADCA"/>
        </a:accent3>
        <a:accent4>
          <a:srgbClr val="DADADA"/>
        </a:accent4>
        <a:accent5>
          <a:srgbClr val="B8CAFF"/>
        </a:accent5>
        <a:accent6>
          <a:srgbClr val="00B9B9"/>
        </a:accent6>
        <a:hlink>
          <a:srgbClr val="9966FF"/>
        </a:hlink>
        <a:folHlink>
          <a:srgbClr val="FF33CC"/>
        </a:folHlink>
      </a:clrScheme>
      <a:clrMap bg1="dk2" tx1="lt1" bg2="dk1" tx2="lt2" accent1="accent1" accent2="accent2" accent3="accent3" accent4="accent4" accent5="accent5" accent6="accent6" hlink="hlink" folHlink="folHlink"/>
    </a:extraClrScheme>
    <a:extraClrScheme>
      <a:clrScheme name="Office Theme 6">
        <a:dk1>
          <a:srgbClr val="003300"/>
        </a:dk1>
        <a:lt1>
          <a:srgbClr val="FFFFFF"/>
        </a:lt1>
        <a:dk2>
          <a:srgbClr val="009900"/>
        </a:dk2>
        <a:lt2>
          <a:srgbClr val="FFFF00"/>
        </a:lt2>
        <a:accent1>
          <a:srgbClr val="CCCC00"/>
        </a:accent1>
        <a:accent2>
          <a:srgbClr val="999933"/>
        </a:accent2>
        <a:accent3>
          <a:srgbClr val="AACAAA"/>
        </a:accent3>
        <a:accent4>
          <a:srgbClr val="DADADA"/>
        </a:accent4>
        <a:accent5>
          <a:srgbClr val="E2E2AA"/>
        </a:accent5>
        <a:accent6>
          <a:srgbClr val="8A8A2D"/>
        </a:accent6>
        <a:hlink>
          <a:srgbClr val="9999FF"/>
        </a:hlink>
        <a:folHlink>
          <a:srgbClr val="00CC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stripe design template</Template>
  <TotalTime>1065</TotalTime>
  <Words>3040</Words>
  <Application>Microsoft Office PowerPoint</Application>
  <PresentationFormat>On-screen Show (4:3)</PresentationFormat>
  <Paragraphs>217</Paragraphs>
  <Slides>24</Slides>
  <Notes>16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Blue stripe design template</vt:lpstr>
      <vt:lpstr>Private Foundations An Alternative Funding Source</vt:lpstr>
      <vt:lpstr>The Topics We’ll Be Covering</vt:lpstr>
      <vt:lpstr>PowerPoint Presentation</vt:lpstr>
      <vt:lpstr>Identifying Prospects</vt:lpstr>
      <vt:lpstr>PowerPoint Presentation</vt:lpstr>
      <vt:lpstr>PowerPoint Presentation</vt:lpstr>
      <vt:lpstr>PowerPoint Presentation</vt:lpstr>
      <vt:lpstr>PowerPoint Presentation</vt:lpstr>
      <vt:lpstr>PowerPoint Presentation</vt:lpstr>
      <vt:lpstr>Preparing the Proposal</vt:lpstr>
      <vt:lpstr>Preparing the Proposal</vt:lpstr>
      <vt:lpstr>Preparing the Proposal</vt:lpstr>
      <vt:lpstr>Preparing the Proposal</vt:lpstr>
      <vt:lpstr>Preparing the Proposal</vt:lpstr>
      <vt:lpstr>Preparing the Proposal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LRRC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Foundations An Alternative Funding Source</dc:title>
  <dc:creator>User</dc:creator>
  <cp:lastModifiedBy>Nethanel Vilensky</cp:lastModifiedBy>
  <cp:revision>15</cp:revision>
  <cp:lastPrinted>1601-01-01T00:00:00Z</cp:lastPrinted>
  <dcterms:created xsi:type="dcterms:W3CDTF">2011-07-25T14:00:18Z</dcterms:created>
  <dcterms:modified xsi:type="dcterms:W3CDTF">2011-09-13T13:31:38Z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TC010689821033</vt:lpwstr>
  </property>
</Properties>
</file>